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8.xml" ContentType="application/vnd.openxmlformats-officedocument.drawingml.chart+xml"/>
  <Override PartName="/ppt/theme/themeOverride7.xml" ContentType="application/vnd.openxmlformats-officedocument.themeOverride+xml"/>
  <Override PartName="/ppt/charts/chart9.xml" ContentType="application/vnd.openxmlformats-officedocument.drawingml.chart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theme/themeOverride9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9" r:id="rId4"/>
    <p:sldMasterId id="2147483869" r:id="rId5"/>
    <p:sldMasterId id="2147483880" r:id="rId6"/>
    <p:sldMasterId id="2147483891" r:id="rId7"/>
    <p:sldMasterId id="2147483902" r:id="rId8"/>
    <p:sldMasterId id="2147483911" r:id="rId9"/>
    <p:sldMasterId id="2147483920" r:id="rId10"/>
  </p:sldMasterIdLst>
  <p:notesMasterIdLst>
    <p:notesMasterId r:id="rId34"/>
  </p:notesMasterIdLst>
  <p:handoutMasterIdLst>
    <p:handoutMasterId r:id="rId35"/>
  </p:handoutMasterIdLst>
  <p:sldIdLst>
    <p:sldId id="640" r:id="rId11"/>
    <p:sldId id="2145706187" r:id="rId12"/>
    <p:sldId id="2145706184" r:id="rId13"/>
    <p:sldId id="2145706196" r:id="rId14"/>
    <p:sldId id="2145706212" r:id="rId15"/>
    <p:sldId id="2145706197" r:id="rId16"/>
    <p:sldId id="1033" r:id="rId17"/>
    <p:sldId id="2145706198" r:id="rId18"/>
    <p:sldId id="2145706188" r:id="rId19"/>
    <p:sldId id="2145706199" r:id="rId20"/>
    <p:sldId id="2145706200" r:id="rId21"/>
    <p:sldId id="2145706218" r:id="rId22"/>
    <p:sldId id="774" r:id="rId23"/>
    <p:sldId id="783" r:id="rId24"/>
    <p:sldId id="786" r:id="rId25"/>
    <p:sldId id="2145706201" r:id="rId26"/>
    <p:sldId id="2145706202" r:id="rId27"/>
    <p:sldId id="2145706204" r:id="rId28"/>
    <p:sldId id="2145706205" r:id="rId29"/>
    <p:sldId id="728" r:id="rId30"/>
    <p:sldId id="2145706206" r:id="rId31"/>
    <p:sldId id="2145706207" r:id="rId32"/>
    <p:sldId id="2145706210" r:id="rId33"/>
  </p:sldIdLst>
  <p:sldSz cx="12122150" cy="6859588"/>
  <p:notesSz cx="7099300" cy="10234613"/>
  <p:embeddedFontLst>
    <p:embeddedFont>
      <p:font typeface="Arial Narrow" panose="020B0606020202030204" pitchFamily="34" charset="0"/>
      <p:regular r:id="rId36"/>
      <p:bold r:id="rId37"/>
      <p:italic r:id="rId38"/>
      <p:boldItalic r:id="rId39"/>
    </p:embeddedFont>
    <p:embeddedFont>
      <p:font typeface="BNPP Sans" panose="02000000000000000000" pitchFamily="50" charset="0"/>
      <p:regular r:id="rId40"/>
      <p:bold r:id="rId41"/>
      <p:italic r:id="rId42"/>
      <p:boldItalic r:id="rId43"/>
    </p:embeddedFont>
    <p:embeddedFont>
      <p:font typeface="BNPP Sans Condensed" panose="02000000000000000000" pitchFamily="50" charset="0"/>
      <p:regular r:id="rId44"/>
      <p:bold r:id="rId45"/>
    </p:embeddedFont>
    <p:embeddedFont>
      <p:font typeface="BNPP Sans Condensed ExtraBold" panose="02000000000000000000" pitchFamily="50" charset="0"/>
      <p:bold r:id="rId46"/>
    </p:embeddedFont>
    <p:embeddedFont>
      <p:font typeface="BNPP Sans Light" panose="02000503020000020004" pitchFamily="50" charset="0"/>
      <p:regular r:id="rId47"/>
      <p:italic r:id="rId48"/>
    </p:embeddedFont>
    <p:embeddedFont>
      <p:font typeface="BNPPRounded-ExtraBold" panose="02000503020000020004" pitchFamily="50" charset="0"/>
      <p:bold r:id="rId49"/>
    </p:embeddedFont>
    <p:embeddedFont>
      <p:font typeface="BNPPSans" panose="02000000000000000000" pitchFamily="50" charset="0"/>
      <p:regular r:id="rId50"/>
    </p:embeddedFont>
    <p:embeddedFont>
      <p:font typeface="BNPPSans-Bold" panose="02000000000000000000" pitchFamily="50" charset="0"/>
      <p:bold r:id="rId51"/>
    </p:embeddedFont>
    <p:embeddedFont>
      <p:font typeface="BNPPSansCondensed-ExtraBold" panose="02000000000000000000" pitchFamily="50" charset="0"/>
      <p:bold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Georgia" panose="02040502050405020303" pitchFamily="18" charset="0"/>
      <p:regular r:id="rId57"/>
      <p:bold r:id="rId58"/>
      <p:italic r:id="rId59"/>
      <p:boldItalic r:id="rId60"/>
    </p:embeddedFont>
  </p:embeddedFontLst>
  <p:defaultTextStyle>
    <a:defPPr>
      <a:defRPr lang="fr-FR"/>
    </a:defPPr>
    <a:lvl1pPr marL="0" algn="l" defTabSz="121291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6458" algn="l" defTabSz="121291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2914" algn="l" defTabSz="121291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19373" algn="l" defTabSz="121291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25828" algn="l" defTabSz="121291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32285" algn="l" defTabSz="121291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38738" algn="l" defTabSz="121291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45197" algn="l" defTabSz="121291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51653" algn="l" defTabSz="121291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5360" userDrawn="1">
          <p15:clr>
            <a:srgbClr val="A4A3A4"/>
          </p15:clr>
        </p15:guide>
        <p15:guide id="5" pos="257" userDrawn="1">
          <p15:clr>
            <a:srgbClr val="A4A3A4"/>
          </p15:clr>
        </p15:guide>
        <p15:guide id="7" pos="4771" userDrawn="1">
          <p15:clr>
            <a:srgbClr val="A4A3A4"/>
          </p15:clr>
        </p15:guide>
        <p15:guide id="14" pos="7375" userDrawn="1">
          <p15:clr>
            <a:srgbClr val="A4A3A4"/>
          </p15:clr>
        </p15:guide>
        <p15:guide id="18" pos="6540" userDrawn="1">
          <p15:clr>
            <a:srgbClr val="A4A3A4"/>
          </p15:clr>
        </p15:guide>
        <p15:guide id="19" orient="horz" pos="904" userDrawn="1">
          <p15:clr>
            <a:srgbClr val="A4A3A4"/>
          </p15:clr>
        </p15:guide>
        <p15:guide id="20" orient="horz" pos="2705" userDrawn="1">
          <p15:clr>
            <a:srgbClr val="A4A3A4"/>
          </p15:clr>
        </p15:guide>
        <p15:guide id="21" orient="horz" pos="3045" userDrawn="1">
          <p15:clr>
            <a:srgbClr val="A4A3A4"/>
          </p15:clr>
        </p15:guide>
        <p15:guide id="22" pos="470" userDrawn="1">
          <p15:clr>
            <a:srgbClr val="A4A3A4"/>
          </p15:clr>
        </p15:guide>
        <p15:guide id="23" orient="horz" pos="11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CED0"/>
    <a:srgbClr val="FFFFFF"/>
    <a:srgbClr val="E5AF56"/>
    <a:srgbClr val="E50158"/>
    <a:srgbClr val="B5E153"/>
    <a:srgbClr val="7C952B"/>
    <a:srgbClr val="FFF2CC"/>
    <a:srgbClr val="265E65"/>
    <a:srgbClr val="9AD2D9"/>
    <a:srgbClr val="398D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21" autoAdjust="0"/>
    <p:restoredTop sz="93447" autoAdjust="0"/>
  </p:normalViewPr>
  <p:slideViewPr>
    <p:cSldViewPr snapToGrid="0">
      <p:cViewPr varScale="1">
        <p:scale>
          <a:sx n="81" d="100"/>
          <a:sy n="81" d="100"/>
        </p:scale>
        <p:origin x="826" y="82"/>
      </p:cViewPr>
      <p:guideLst>
        <p:guide pos="5360"/>
        <p:guide pos="257"/>
        <p:guide pos="4771"/>
        <p:guide pos="7375"/>
        <p:guide pos="6540"/>
        <p:guide orient="horz" pos="904"/>
        <p:guide orient="horz" pos="2705"/>
        <p:guide orient="horz" pos="3045"/>
        <p:guide pos="470"/>
        <p:guide orient="horz" pos="115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223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font" Target="fonts/font4.fntdata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1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20" Type="http://schemas.openxmlformats.org/officeDocument/2006/relationships/slide" Target="slides/slide10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904665448380823E-2"/>
          <c:y val="1.8004117414064363E-2"/>
          <c:w val="0.86019066910323871"/>
          <c:h val="0.96571179651748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Considered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01-23C2-4124-809F-BB53D8F7881D}"/>
              </c:ext>
            </c:extLst>
          </c:dPt>
          <c:dPt>
            <c:idx val="1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03-23C2-4124-809F-BB53D8F7881D}"/>
              </c:ext>
            </c:extLst>
          </c:dPt>
          <c:dPt>
            <c:idx val="2"/>
            <c:invertIfNegative val="0"/>
            <c:bubble3D val="0"/>
            <c:spPr>
              <a:solidFill>
                <a:srgbClr val="A3C439">
                  <a:lumMod val="40000"/>
                  <a:lumOff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5-23C2-4124-809F-BB53D8F7881D}"/>
              </c:ext>
            </c:extLst>
          </c:dPt>
          <c:dPt>
            <c:idx val="4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07-23C2-4124-809F-BB53D8F7881D}"/>
              </c:ext>
            </c:extLst>
          </c:dPt>
          <c:dPt>
            <c:idx val="5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09-23C2-4124-809F-BB53D8F7881D}"/>
              </c:ext>
            </c:extLst>
          </c:dPt>
          <c:dPt>
            <c:idx val="6"/>
            <c:invertIfNegative val="0"/>
            <c:bubble3D val="0"/>
            <c:spPr>
              <a:solidFill>
                <a:srgbClr val="A3C439">
                  <a:lumMod val="40000"/>
                  <a:lumOff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B-23C2-4124-809F-BB53D8F7881D}"/>
              </c:ext>
            </c:extLst>
          </c:dPt>
          <c:dPt>
            <c:idx val="8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0D-23C2-4124-809F-BB53D8F7881D}"/>
              </c:ext>
            </c:extLst>
          </c:dPt>
          <c:dPt>
            <c:idx val="9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0F-23C2-4124-809F-BB53D8F7881D}"/>
              </c:ext>
            </c:extLst>
          </c:dPt>
          <c:dPt>
            <c:idx val="10"/>
            <c:invertIfNegative val="0"/>
            <c:bubble3D val="0"/>
            <c:spPr>
              <a:solidFill>
                <a:srgbClr val="A3C439">
                  <a:lumMod val="40000"/>
                  <a:lumOff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1-23C2-4124-809F-BB53D8F7881D}"/>
              </c:ext>
            </c:extLst>
          </c:dPt>
          <c:dPt>
            <c:idx val="12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13-23C2-4124-809F-BB53D8F7881D}"/>
              </c:ext>
            </c:extLst>
          </c:dPt>
          <c:dPt>
            <c:idx val="13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15-23C2-4124-809F-BB53D8F7881D}"/>
              </c:ext>
            </c:extLst>
          </c:dPt>
          <c:dPt>
            <c:idx val="14"/>
            <c:invertIfNegative val="0"/>
            <c:bubble3D val="0"/>
            <c:spPr>
              <a:solidFill>
                <a:srgbClr val="A3C439">
                  <a:lumMod val="40000"/>
                  <a:lumOff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7-23C2-4124-809F-BB53D8F7881D}"/>
              </c:ext>
            </c:extLst>
          </c:dPt>
          <c:dPt>
            <c:idx val="16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19-23C2-4124-809F-BB53D8F7881D}"/>
              </c:ext>
            </c:extLst>
          </c:dPt>
          <c:dPt>
            <c:idx val="17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1B-23C2-4124-809F-BB53D8F7881D}"/>
              </c:ext>
            </c:extLst>
          </c:dPt>
          <c:dPt>
            <c:idx val="18"/>
            <c:invertIfNegative val="0"/>
            <c:bubble3D val="0"/>
            <c:spPr>
              <a:solidFill>
                <a:srgbClr val="A3C439">
                  <a:lumMod val="40000"/>
                  <a:lumOff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D-23C2-4124-809F-BB53D8F7881D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23C2-4124-809F-BB53D8F7881D}"/>
              </c:ext>
            </c:extLst>
          </c:dPt>
          <c:dPt>
            <c:idx val="20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20-23C2-4124-809F-BB53D8F7881D}"/>
              </c:ext>
            </c:extLst>
          </c:dPt>
          <c:dPt>
            <c:idx val="21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22-23C2-4124-809F-BB53D8F7881D}"/>
              </c:ext>
            </c:extLst>
          </c:dPt>
          <c:dPt>
            <c:idx val="22"/>
            <c:invertIfNegative val="0"/>
            <c:bubble3D val="0"/>
            <c:spPr>
              <a:solidFill>
                <a:srgbClr val="A3C439">
                  <a:lumMod val="40000"/>
                  <a:lumOff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4-23C2-4124-809F-BB53D8F7881D}"/>
              </c:ext>
            </c:extLst>
          </c:dPt>
          <c:dPt>
            <c:idx val="24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26-23C2-4124-809F-BB53D8F7881D}"/>
              </c:ext>
            </c:extLst>
          </c:dPt>
          <c:dPt>
            <c:idx val="25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28-23C2-4124-809F-BB53D8F7881D}"/>
              </c:ext>
            </c:extLst>
          </c:dPt>
          <c:dPt>
            <c:idx val="26"/>
            <c:invertIfNegative val="0"/>
            <c:bubble3D val="0"/>
            <c:spPr>
              <a:solidFill>
                <a:srgbClr val="A3C439">
                  <a:lumMod val="40000"/>
                  <a:lumOff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A-23C2-4124-809F-BB53D8F7881D}"/>
              </c:ext>
            </c:extLst>
          </c:dPt>
          <c:dPt>
            <c:idx val="28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2C-23C2-4124-809F-BB53D8F7881D}"/>
              </c:ext>
            </c:extLst>
          </c:dPt>
          <c:dPt>
            <c:idx val="29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2E-23C2-4124-809F-BB53D8F7881D}"/>
              </c:ext>
            </c:extLst>
          </c:dPt>
          <c:dPt>
            <c:idx val="30"/>
            <c:invertIfNegative val="0"/>
            <c:bubble3D val="0"/>
            <c:spPr>
              <a:solidFill>
                <a:srgbClr val="A3C439">
                  <a:lumMod val="40000"/>
                  <a:lumOff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30-23C2-4124-809F-BB53D8F7881D}"/>
              </c:ext>
            </c:extLst>
          </c:dPt>
          <c:dPt>
            <c:idx val="32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32-23C2-4124-809F-BB53D8F7881D}"/>
              </c:ext>
            </c:extLst>
          </c:dPt>
          <c:dPt>
            <c:idx val="33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34-23C2-4124-809F-BB53D8F7881D}"/>
              </c:ext>
            </c:extLst>
          </c:dPt>
          <c:dPt>
            <c:idx val="34"/>
            <c:invertIfNegative val="0"/>
            <c:bubble3D val="0"/>
            <c:spPr>
              <a:solidFill>
                <a:srgbClr val="A3C439">
                  <a:lumMod val="40000"/>
                  <a:lumOff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36-23C2-4124-809F-BB53D8F7881D}"/>
              </c:ext>
            </c:extLst>
          </c:dPt>
          <c:dLbls>
            <c:dLbl>
              <c:idx val="0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23C2-4124-809F-BB53D8F7881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3C2-4124-809F-BB53D8F7881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3C2-4124-809F-BB53D8F7881D}"/>
                </c:ext>
              </c:extLst>
            </c:dLbl>
            <c:dLbl>
              <c:idx val="4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23C2-4124-809F-BB53D8F7881D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3C2-4124-809F-BB53D8F7881D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3C2-4124-809F-BB53D8F7881D}"/>
                </c:ext>
              </c:extLst>
            </c:dLbl>
            <c:dLbl>
              <c:idx val="8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23C2-4124-809F-BB53D8F7881D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3C2-4124-809F-BB53D8F7881D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3C2-4124-809F-BB53D8F7881D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3C2-4124-809F-BB53D8F7881D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23C2-4124-809F-BB53D8F7881D}"/>
                </c:ext>
              </c:extLst>
            </c:dLbl>
            <c:dLbl>
              <c:idx val="16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23C2-4124-809F-BB53D8F7881D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23C2-4124-809F-BB53D8F7881D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23C2-4124-809F-BB53D8F7881D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23C2-4124-809F-BB53D8F7881D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23C2-4124-809F-BB53D8F7881D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23C2-4124-809F-BB53D8F7881D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23C2-4124-809F-BB53D8F7881D}"/>
                </c:ext>
              </c:extLst>
            </c:dLbl>
            <c:dLbl>
              <c:idx val="28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23C2-4124-809F-BB53D8F7881D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23C2-4124-809F-BB53D8F7881D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23C2-4124-809F-BB53D8F7881D}"/>
                </c:ext>
              </c:extLst>
            </c:dLbl>
            <c:dLbl>
              <c:idx val="32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2-23C2-4124-809F-BB53D8F7881D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23C2-4124-809F-BB53D8F7881D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23C2-4124-809F-BB53D8F788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tx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Feuil1!$A$2:$A$36</c:f>
              <c:numCache>
                <c:formatCode>General</c:formatCode>
                <c:ptCount val="35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4">
                  <c:v>2025</c:v>
                </c:pt>
                <c:pt idx="5">
                  <c:v>2024</c:v>
                </c:pt>
                <c:pt idx="6">
                  <c:v>2023</c:v>
                </c:pt>
                <c:pt idx="8">
                  <c:v>2025</c:v>
                </c:pt>
                <c:pt idx="9">
                  <c:v>2024</c:v>
                </c:pt>
                <c:pt idx="10">
                  <c:v>2023</c:v>
                </c:pt>
                <c:pt idx="12">
                  <c:v>2025</c:v>
                </c:pt>
                <c:pt idx="13">
                  <c:v>2024</c:v>
                </c:pt>
                <c:pt idx="14">
                  <c:v>2023</c:v>
                </c:pt>
                <c:pt idx="16">
                  <c:v>2025</c:v>
                </c:pt>
                <c:pt idx="17">
                  <c:v>2024</c:v>
                </c:pt>
                <c:pt idx="18">
                  <c:v>2023</c:v>
                </c:pt>
                <c:pt idx="20">
                  <c:v>2025</c:v>
                </c:pt>
                <c:pt idx="21">
                  <c:v>2024</c:v>
                </c:pt>
                <c:pt idx="22">
                  <c:v>2023</c:v>
                </c:pt>
                <c:pt idx="24">
                  <c:v>2025</c:v>
                </c:pt>
                <c:pt idx="25">
                  <c:v>2024</c:v>
                </c:pt>
                <c:pt idx="26">
                  <c:v>2023</c:v>
                </c:pt>
                <c:pt idx="28">
                  <c:v>2025</c:v>
                </c:pt>
                <c:pt idx="29">
                  <c:v>2024</c:v>
                </c:pt>
                <c:pt idx="30">
                  <c:v>2023</c:v>
                </c:pt>
                <c:pt idx="32">
                  <c:v>2025</c:v>
                </c:pt>
                <c:pt idx="33">
                  <c:v>2024</c:v>
                </c:pt>
                <c:pt idx="34">
                  <c:v>2023</c:v>
                </c:pt>
              </c:numCache>
            </c:numRef>
          </c:cat>
          <c:val>
            <c:numRef>
              <c:f>Feuil1!$B$2:$B$36</c:f>
              <c:numCache>
                <c:formatCode>0</c:formatCode>
                <c:ptCount val="35"/>
                <c:pt idx="0">
                  <c:v>29</c:v>
                </c:pt>
                <c:pt idx="1">
                  <c:v>25</c:v>
                </c:pt>
                <c:pt idx="2">
                  <c:v>25</c:v>
                </c:pt>
                <c:pt idx="4">
                  <c:v>32</c:v>
                </c:pt>
                <c:pt idx="5">
                  <c:v>29</c:v>
                </c:pt>
                <c:pt idx="6">
                  <c:v>30</c:v>
                </c:pt>
                <c:pt idx="8">
                  <c:v>26</c:v>
                </c:pt>
                <c:pt idx="9">
                  <c:v>23</c:v>
                </c:pt>
                <c:pt idx="10">
                  <c:v>24</c:v>
                </c:pt>
                <c:pt idx="12">
                  <c:v>36</c:v>
                </c:pt>
                <c:pt idx="13">
                  <c:v>36</c:v>
                </c:pt>
                <c:pt idx="14">
                  <c:v>34</c:v>
                </c:pt>
                <c:pt idx="16">
                  <c:v>29</c:v>
                </c:pt>
                <c:pt idx="17">
                  <c:v>25</c:v>
                </c:pt>
                <c:pt idx="18">
                  <c:v>24</c:v>
                </c:pt>
                <c:pt idx="20">
                  <c:v>22</c:v>
                </c:pt>
                <c:pt idx="21">
                  <c:v>21</c:v>
                </c:pt>
                <c:pt idx="22">
                  <c:v>21</c:v>
                </c:pt>
                <c:pt idx="24">
                  <c:v>23</c:v>
                </c:pt>
                <c:pt idx="25">
                  <c:v>23</c:v>
                </c:pt>
                <c:pt idx="26">
                  <c:v>20</c:v>
                </c:pt>
                <c:pt idx="28">
                  <c:v>24</c:v>
                </c:pt>
                <c:pt idx="29">
                  <c:v>21</c:v>
                </c:pt>
                <c:pt idx="30">
                  <c:v>17</c:v>
                </c:pt>
                <c:pt idx="32">
                  <c:v>21</c:v>
                </c:pt>
                <c:pt idx="33">
                  <c:v>19</c:v>
                </c:pt>
                <c:pt idx="3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7-23C2-4124-809F-BB53D8F788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739156352"/>
        <c:axId val="739157888"/>
      </c:barChart>
      <c:catAx>
        <c:axId val="7391563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739157888"/>
        <c:crosses val="autoZero"/>
        <c:auto val="1"/>
        <c:lblAlgn val="ctr"/>
        <c:lblOffset val="100"/>
        <c:noMultiLvlLbl val="0"/>
      </c:catAx>
      <c:valAx>
        <c:axId val="739157888"/>
        <c:scaling>
          <c:orientation val="minMax"/>
          <c:max val="12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7391563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/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904665448380823E-2"/>
          <c:y val="1.8004117414064363E-2"/>
          <c:w val="0.86019066910323871"/>
          <c:h val="0.96571179651748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Considered</c:v>
                </c:pt>
              </c:strCache>
            </c:strRef>
          </c:tx>
          <c:spPr>
            <a:solidFill>
              <a:srgbClr val="F0AD06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73E-45F7-976B-620DE26745CA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73E-45F7-976B-620DE26745CA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73E-45F7-976B-620DE26745CA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73E-45F7-976B-620DE26745CA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73E-45F7-976B-620DE26745CA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73E-45F7-976B-620DE26745CA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973E-45F7-976B-620DE26745CA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973E-45F7-976B-620DE26745CA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973E-45F7-976B-620DE26745CA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973E-45F7-976B-620DE26745CA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973E-45F7-976B-620DE26745CA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973E-45F7-976B-620DE26745CA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973E-45F7-976B-620DE26745CA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973E-45F7-976B-620DE26745CA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973E-45F7-976B-620DE26745CA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973E-45F7-976B-620DE26745CA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973E-45F7-976B-620DE26745CA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973E-45F7-976B-620DE26745CA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973E-45F7-976B-620DE26745CA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973E-45F7-976B-620DE26745CA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973E-45F7-976B-620DE26745CA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973E-45F7-976B-620DE26745CA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973E-45F7-976B-620DE26745CA}"/>
              </c:ext>
            </c:extLst>
          </c:dPt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973E-45F7-976B-620DE26745CA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973E-45F7-976B-620DE26745CA}"/>
              </c:ext>
            </c:extLst>
          </c:dPt>
          <c:dPt>
            <c:idx val="2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973E-45F7-976B-620DE26745CA}"/>
              </c:ext>
            </c:extLst>
          </c:dPt>
          <c:dPt>
            <c:idx val="3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A-973E-45F7-976B-620DE26745CA}"/>
              </c:ext>
            </c:extLst>
          </c:dPt>
          <c:dPt>
            <c:idx val="3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B-973E-45F7-976B-620DE26745CA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C-973E-45F7-976B-620DE26745CA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D-973E-45F7-976B-620DE26745CA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Feuil1!$A$2:$A$16</c:f>
              <c:numCache>
                <c:formatCode>General</c:formatCode>
                <c:ptCount val="15"/>
                <c:pt idx="0">
                  <c:v>2025</c:v>
                </c:pt>
                <c:pt idx="2">
                  <c:v>2025</c:v>
                </c:pt>
                <c:pt idx="4">
                  <c:v>2025</c:v>
                </c:pt>
                <c:pt idx="6">
                  <c:v>2025</c:v>
                </c:pt>
                <c:pt idx="8">
                  <c:v>2025</c:v>
                </c:pt>
                <c:pt idx="10">
                  <c:v>2025</c:v>
                </c:pt>
                <c:pt idx="12">
                  <c:v>2025</c:v>
                </c:pt>
                <c:pt idx="14">
                  <c:v>2025</c:v>
                </c:pt>
              </c:numCache>
            </c:numRef>
          </c:cat>
          <c:val>
            <c:numRef>
              <c:f>Feuil1!$B$2:$B$16</c:f>
              <c:numCache>
                <c:formatCode>General</c:formatCode>
                <c:ptCount val="15"/>
                <c:pt idx="0">
                  <c:v>42</c:v>
                </c:pt>
                <c:pt idx="2">
                  <c:v>45</c:v>
                </c:pt>
                <c:pt idx="4">
                  <c:v>26</c:v>
                </c:pt>
                <c:pt idx="6">
                  <c:v>30</c:v>
                </c:pt>
                <c:pt idx="8">
                  <c:v>30</c:v>
                </c:pt>
                <c:pt idx="10">
                  <c:v>21</c:v>
                </c:pt>
                <c:pt idx="12">
                  <c:v>8</c:v>
                </c:pt>
                <c:pt idx="1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973E-45F7-976B-620DE26745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739156352"/>
        <c:axId val="739157888"/>
      </c:barChart>
      <c:catAx>
        <c:axId val="7391563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739157888"/>
        <c:crosses val="autoZero"/>
        <c:auto val="1"/>
        <c:lblAlgn val="ctr"/>
        <c:lblOffset val="100"/>
        <c:noMultiLvlLbl val="0"/>
      </c:catAx>
      <c:valAx>
        <c:axId val="739157888"/>
        <c:scaling>
          <c:orientation val="minMax"/>
          <c:max val="12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7391563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0">
          <a:latin typeface="BNPP Sans" panose="02000000000000000000" charset="0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904665448380823E-2"/>
          <c:y val="1.8004117414064363E-2"/>
          <c:w val="0.86019066910323871"/>
          <c:h val="0.96571179651748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Considered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15A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1-DF73-4B8D-842C-AAE8E7049836}"/>
              </c:ext>
            </c:extLst>
          </c:dPt>
          <c:dPt>
            <c:idx val="1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03-DF73-4B8D-842C-AAE8E7049836}"/>
              </c:ext>
            </c:extLst>
          </c:dPt>
          <c:dPt>
            <c:idx val="2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05-DF73-4B8D-842C-AAE8E7049836}"/>
              </c:ext>
            </c:extLst>
          </c:dPt>
          <c:dPt>
            <c:idx val="4"/>
            <c:invertIfNegative val="0"/>
            <c:bubble3D val="0"/>
            <c:spPr>
              <a:solidFill>
                <a:srgbClr val="00915A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7-DF73-4B8D-842C-AAE8E7049836}"/>
              </c:ext>
            </c:extLst>
          </c:dPt>
          <c:dPt>
            <c:idx val="5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09-DF73-4B8D-842C-AAE8E7049836}"/>
              </c:ext>
            </c:extLst>
          </c:dPt>
          <c:dPt>
            <c:idx val="6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0B-DF73-4B8D-842C-AAE8E7049836}"/>
              </c:ext>
            </c:extLst>
          </c:dPt>
          <c:dPt>
            <c:idx val="8"/>
            <c:invertIfNegative val="0"/>
            <c:bubble3D val="0"/>
            <c:spPr>
              <a:solidFill>
                <a:srgbClr val="00915A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D-DF73-4B8D-842C-AAE8E7049836}"/>
              </c:ext>
            </c:extLst>
          </c:dPt>
          <c:dPt>
            <c:idx val="9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0F-DF73-4B8D-842C-AAE8E7049836}"/>
              </c:ext>
            </c:extLst>
          </c:dPt>
          <c:dPt>
            <c:idx val="10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11-DF73-4B8D-842C-AAE8E7049836}"/>
              </c:ext>
            </c:extLst>
          </c:dPt>
          <c:dPt>
            <c:idx val="12"/>
            <c:invertIfNegative val="0"/>
            <c:bubble3D val="0"/>
            <c:spPr>
              <a:solidFill>
                <a:srgbClr val="00915A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3-DF73-4B8D-842C-AAE8E7049836}"/>
              </c:ext>
            </c:extLst>
          </c:dPt>
          <c:dPt>
            <c:idx val="13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15-DF73-4B8D-842C-AAE8E7049836}"/>
              </c:ext>
            </c:extLst>
          </c:dPt>
          <c:dPt>
            <c:idx val="14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17-DF73-4B8D-842C-AAE8E7049836}"/>
              </c:ext>
            </c:extLst>
          </c:dPt>
          <c:dPt>
            <c:idx val="16"/>
            <c:invertIfNegative val="0"/>
            <c:bubble3D val="0"/>
            <c:spPr>
              <a:solidFill>
                <a:srgbClr val="00915A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9-DF73-4B8D-842C-AAE8E7049836}"/>
              </c:ext>
            </c:extLst>
          </c:dPt>
          <c:dPt>
            <c:idx val="17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1B-DF73-4B8D-842C-AAE8E7049836}"/>
              </c:ext>
            </c:extLst>
          </c:dPt>
          <c:dPt>
            <c:idx val="18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1D-DF73-4B8D-842C-AAE8E7049836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DF73-4B8D-842C-AAE8E7049836}"/>
              </c:ext>
            </c:extLst>
          </c:dPt>
          <c:dPt>
            <c:idx val="20"/>
            <c:invertIfNegative val="0"/>
            <c:bubble3D val="0"/>
            <c:spPr>
              <a:solidFill>
                <a:srgbClr val="00915A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8-DF73-4B8D-842C-AAE8E7049836}"/>
              </c:ext>
            </c:extLst>
          </c:dPt>
          <c:dPt>
            <c:idx val="21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21-DF73-4B8D-842C-AAE8E7049836}"/>
              </c:ext>
            </c:extLst>
          </c:dPt>
          <c:dPt>
            <c:idx val="22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20-DF73-4B8D-842C-AAE8E7049836}"/>
              </c:ext>
            </c:extLst>
          </c:dPt>
          <c:dPt>
            <c:idx val="24"/>
            <c:invertIfNegative val="0"/>
            <c:bubble3D val="0"/>
            <c:spPr>
              <a:solidFill>
                <a:srgbClr val="00915A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9-DF73-4B8D-842C-AAE8E7049836}"/>
              </c:ext>
            </c:extLst>
          </c:dPt>
          <c:dPt>
            <c:idx val="25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23-DF73-4B8D-842C-AAE8E7049836}"/>
              </c:ext>
            </c:extLst>
          </c:dPt>
          <c:dPt>
            <c:idx val="26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22-DF73-4B8D-842C-AAE8E7049836}"/>
              </c:ext>
            </c:extLst>
          </c:dPt>
          <c:dPt>
            <c:idx val="28"/>
            <c:invertIfNegative val="0"/>
            <c:bubble3D val="0"/>
            <c:spPr>
              <a:solidFill>
                <a:srgbClr val="00915A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A-DF73-4B8D-842C-AAE8E7049836}"/>
              </c:ext>
            </c:extLst>
          </c:dPt>
          <c:dPt>
            <c:idx val="29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25-DF73-4B8D-842C-AAE8E7049836}"/>
              </c:ext>
            </c:extLst>
          </c:dPt>
          <c:dPt>
            <c:idx val="30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24-DF73-4B8D-842C-AAE8E7049836}"/>
              </c:ext>
            </c:extLst>
          </c:dPt>
          <c:dPt>
            <c:idx val="32"/>
            <c:invertIfNegative val="0"/>
            <c:bubble3D val="0"/>
            <c:spPr>
              <a:solidFill>
                <a:srgbClr val="00915A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B-DF73-4B8D-842C-AAE8E7049836}"/>
              </c:ext>
            </c:extLst>
          </c:dPt>
          <c:dPt>
            <c:idx val="33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27-DF73-4B8D-842C-AAE8E7049836}"/>
              </c:ext>
            </c:extLst>
          </c:dPt>
          <c:dPt>
            <c:idx val="34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26-DF73-4B8D-842C-AAE8E7049836}"/>
              </c:ext>
            </c:extLst>
          </c:dPt>
          <c:dLbls>
            <c:dLbl>
              <c:idx val="0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F73-4B8D-842C-AAE8E704983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F73-4B8D-842C-AAE8E704983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F73-4B8D-842C-AAE8E704983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F73-4B8D-842C-AAE8E704983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F73-4B8D-842C-AAE8E704983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F73-4B8D-842C-AAE8E704983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F73-4B8D-842C-AAE8E704983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F73-4B8D-842C-AAE8E704983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F73-4B8D-842C-AAE8E7049836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DF73-4B8D-842C-AAE8E7049836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DF73-4B8D-842C-AAE8E7049836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DF73-4B8D-842C-AAE8E7049836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DF73-4B8D-842C-AAE8E7049836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DF73-4B8D-842C-AAE8E7049836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DF73-4B8D-842C-AAE8E7049836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DF73-4B8D-842C-AAE8E7049836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DF73-4B8D-842C-AAE8E7049836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DF73-4B8D-842C-AAE8E7049836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DF73-4B8D-842C-AAE8E70498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tx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Feuil1!$A$2:$A$36</c:f>
              <c:numCache>
                <c:formatCode>General</c:formatCode>
                <c:ptCount val="35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4">
                  <c:v>2025</c:v>
                </c:pt>
                <c:pt idx="5">
                  <c:v>2024</c:v>
                </c:pt>
                <c:pt idx="6">
                  <c:v>2023</c:v>
                </c:pt>
                <c:pt idx="8">
                  <c:v>2025</c:v>
                </c:pt>
                <c:pt idx="9">
                  <c:v>2024</c:v>
                </c:pt>
                <c:pt idx="10">
                  <c:v>2023</c:v>
                </c:pt>
                <c:pt idx="12">
                  <c:v>2025</c:v>
                </c:pt>
                <c:pt idx="13">
                  <c:v>2024</c:v>
                </c:pt>
                <c:pt idx="14">
                  <c:v>2023</c:v>
                </c:pt>
                <c:pt idx="16">
                  <c:v>2025</c:v>
                </c:pt>
                <c:pt idx="17">
                  <c:v>2024</c:v>
                </c:pt>
                <c:pt idx="18">
                  <c:v>2023</c:v>
                </c:pt>
                <c:pt idx="20">
                  <c:v>2025</c:v>
                </c:pt>
                <c:pt idx="21">
                  <c:v>2024</c:v>
                </c:pt>
                <c:pt idx="22">
                  <c:v>2023</c:v>
                </c:pt>
                <c:pt idx="24">
                  <c:v>2025</c:v>
                </c:pt>
                <c:pt idx="25">
                  <c:v>2024</c:v>
                </c:pt>
                <c:pt idx="26">
                  <c:v>2023</c:v>
                </c:pt>
                <c:pt idx="28">
                  <c:v>2025</c:v>
                </c:pt>
                <c:pt idx="29">
                  <c:v>2024</c:v>
                </c:pt>
                <c:pt idx="30">
                  <c:v>2023</c:v>
                </c:pt>
                <c:pt idx="32">
                  <c:v>2025</c:v>
                </c:pt>
                <c:pt idx="33">
                  <c:v>2024</c:v>
                </c:pt>
                <c:pt idx="34">
                  <c:v>2023</c:v>
                </c:pt>
              </c:numCache>
            </c:numRef>
          </c:cat>
          <c:val>
            <c:numRef>
              <c:f>Feuil1!$B$2:$B$36</c:f>
              <c:numCache>
                <c:formatCode>0</c:formatCode>
                <c:ptCount val="35"/>
                <c:pt idx="0">
                  <c:v>45</c:v>
                </c:pt>
                <c:pt idx="1">
                  <c:v>32</c:v>
                </c:pt>
                <c:pt idx="2">
                  <c:v>32</c:v>
                </c:pt>
                <c:pt idx="4">
                  <c:v>45</c:v>
                </c:pt>
                <c:pt idx="5">
                  <c:v>39</c:v>
                </c:pt>
                <c:pt idx="6">
                  <c:v>44</c:v>
                </c:pt>
                <c:pt idx="8">
                  <c:v>44</c:v>
                </c:pt>
                <c:pt idx="9">
                  <c:v>36</c:v>
                </c:pt>
                <c:pt idx="10">
                  <c:v>40</c:v>
                </c:pt>
                <c:pt idx="12">
                  <c:v>43</c:v>
                </c:pt>
                <c:pt idx="13">
                  <c:v>42</c:v>
                </c:pt>
                <c:pt idx="14">
                  <c:v>39</c:v>
                </c:pt>
                <c:pt idx="16">
                  <c:v>35</c:v>
                </c:pt>
                <c:pt idx="17">
                  <c:v>26</c:v>
                </c:pt>
                <c:pt idx="18">
                  <c:v>26</c:v>
                </c:pt>
                <c:pt idx="20">
                  <c:v>35</c:v>
                </c:pt>
                <c:pt idx="21">
                  <c:v>31</c:v>
                </c:pt>
                <c:pt idx="22">
                  <c:v>30</c:v>
                </c:pt>
                <c:pt idx="24">
                  <c:v>28</c:v>
                </c:pt>
                <c:pt idx="25">
                  <c:v>25</c:v>
                </c:pt>
                <c:pt idx="26">
                  <c:v>29</c:v>
                </c:pt>
                <c:pt idx="28">
                  <c:v>26</c:v>
                </c:pt>
                <c:pt idx="29">
                  <c:v>25</c:v>
                </c:pt>
                <c:pt idx="30">
                  <c:v>19</c:v>
                </c:pt>
                <c:pt idx="32">
                  <c:v>21</c:v>
                </c:pt>
                <c:pt idx="33">
                  <c:v>19</c:v>
                </c:pt>
                <c:pt idx="3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DF73-4B8D-842C-AAE8E7049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739156352"/>
        <c:axId val="739157888"/>
      </c:barChart>
      <c:catAx>
        <c:axId val="7391563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739157888"/>
        <c:crosses val="autoZero"/>
        <c:auto val="1"/>
        <c:lblAlgn val="ctr"/>
        <c:lblOffset val="100"/>
        <c:noMultiLvlLbl val="0"/>
      </c:catAx>
      <c:valAx>
        <c:axId val="739157888"/>
        <c:scaling>
          <c:orientation val="minMax"/>
          <c:max val="12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7391563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904665448380823E-2"/>
          <c:y val="1.8004117414064363E-2"/>
          <c:w val="0.86019066910323871"/>
          <c:h val="0.96571179651748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Considered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01-38FF-4AB9-AC25-D7A3A03FCC62}"/>
              </c:ext>
            </c:extLst>
          </c:dPt>
          <c:dPt>
            <c:idx val="1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03-38FF-4AB9-AC25-D7A3A03FCC62}"/>
              </c:ext>
            </c:extLst>
          </c:dPt>
          <c:dPt>
            <c:idx val="2"/>
            <c:invertIfNegative val="0"/>
            <c:bubble3D val="0"/>
            <c:spPr>
              <a:solidFill>
                <a:srgbClr val="A3C439">
                  <a:lumMod val="40000"/>
                  <a:lumOff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5-38FF-4AB9-AC25-D7A3A03FCC62}"/>
              </c:ext>
            </c:extLst>
          </c:dPt>
          <c:dPt>
            <c:idx val="4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07-38FF-4AB9-AC25-D7A3A03FCC62}"/>
              </c:ext>
            </c:extLst>
          </c:dPt>
          <c:dPt>
            <c:idx val="5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09-38FF-4AB9-AC25-D7A3A03FCC62}"/>
              </c:ext>
            </c:extLst>
          </c:dPt>
          <c:dPt>
            <c:idx val="6"/>
            <c:invertIfNegative val="0"/>
            <c:bubble3D val="0"/>
            <c:spPr>
              <a:solidFill>
                <a:srgbClr val="A3C439">
                  <a:lumMod val="40000"/>
                  <a:lumOff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B-38FF-4AB9-AC25-D7A3A03FCC62}"/>
              </c:ext>
            </c:extLst>
          </c:dPt>
          <c:dPt>
            <c:idx val="8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0D-38FF-4AB9-AC25-D7A3A03FCC62}"/>
              </c:ext>
            </c:extLst>
          </c:dPt>
          <c:dPt>
            <c:idx val="9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0F-38FF-4AB9-AC25-D7A3A03FCC62}"/>
              </c:ext>
            </c:extLst>
          </c:dPt>
          <c:dPt>
            <c:idx val="10"/>
            <c:invertIfNegative val="0"/>
            <c:bubble3D val="0"/>
            <c:spPr>
              <a:solidFill>
                <a:srgbClr val="A3C439">
                  <a:lumMod val="40000"/>
                  <a:lumOff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1-38FF-4AB9-AC25-D7A3A03FCC62}"/>
              </c:ext>
            </c:extLst>
          </c:dPt>
          <c:dPt>
            <c:idx val="12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13-38FF-4AB9-AC25-D7A3A03FCC62}"/>
              </c:ext>
            </c:extLst>
          </c:dPt>
          <c:dPt>
            <c:idx val="13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15-38FF-4AB9-AC25-D7A3A03FCC62}"/>
              </c:ext>
            </c:extLst>
          </c:dPt>
          <c:dPt>
            <c:idx val="14"/>
            <c:invertIfNegative val="0"/>
            <c:bubble3D val="0"/>
            <c:spPr>
              <a:solidFill>
                <a:srgbClr val="A3C439">
                  <a:lumMod val="40000"/>
                  <a:lumOff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7-38FF-4AB9-AC25-D7A3A03FCC62}"/>
              </c:ext>
            </c:extLst>
          </c:dPt>
          <c:dPt>
            <c:idx val="16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19-38FF-4AB9-AC25-D7A3A03FCC62}"/>
              </c:ext>
            </c:extLst>
          </c:dPt>
          <c:dPt>
            <c:idx val="17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1B-38FF-4AB9-AC25-D7A3A03FCC62}"/>
              </c:ext>
            </c:extLst>
          </c:dPt>
          <c:dPt>
            <c:idx val="18"/>
            <c:invertIfNegative val="0"/>
            <c:bubble3D val="0"/>
            <c:spPr>
              <a:solidFill>
                <a:srgbClr val="A3C439">
                  <a:lumMod val="40000"/>
                  <a:lumOff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D-38FF-4AB9-AC25-D7A3A03FCC62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38FF-4AB9-AC25-D7A3A03FCC62}"/>
              </c:ext>
            </c:extLst>
          </c:dPt>
          <c:dPt>
            <c:idx val="20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20-38FF-4AB9-AC25-D7A3A03FCC62}"/>
              </c:ext>
            </c:extLst>
          </c:dPt>
          <c:dPt>
            <c:idx val="21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22-38FF-4AB9-AC25-D7A3A03FCC62}"/>
              </c:ext>
            </c:extLst>
          </c:dPt>
          <c:dPt>
            <c:idx val="22"/>
            <c:invertIfNegative val="0"/>
            <c:bubble3D val="0"/>
            <c:spPr>
              <a:solidFill>
                <a:srgbClr val="A3C439">
                  <a:lumMod val="40000"/>
                  <a:lumOff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4-38FF-4AB9-AC25-D7A3A03FCC62}"/>
              </c:ext>
            </c:extLst>
          </c:dPt>
          <c:dPt>
            <c:idx val="24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26-38FF-4AB9-AC25-D7A3A03FCC62}"/>
              </c:ext>
            </c:extLst>
          </c:dPt>
          <c:dPt>
            <c:idx val="25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28-38FF-4AB9-AC25-D7A3A03FCC62}"/>
              </c:ext>
            </c:extLst>
          </c:dPt>
          <c:dPt>
            <c:idx val="26"/>
            <c:invertIfNegative val="0"/>
            <c:bubble3D val="0"/>
            <c:spPr>
              <a:solidFill>
                <a:srgbClr val="A3C439">
                  <a:lumMod val="40000"/>
                  <a:lumOff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A-38FF-4AB9-AC25-D7A3A03FCC62}"/>
              </c:ext>
            </c:extLst>
          </c:dPt>
          <c:dPt>
            <c:idx val="28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2C-38FF-4AB9-AC25-D7A3A03FCC62}"/>
              </c:ext>
            </c:extLst>
          </c:dPt>
          <c:dPt>
            <c:idx val="29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2E-38FF-4AB9-AC25-D7A3A03FCC62}"/>
              </c:ext>
            </c:extLst>
          </c:dPt>
          <c:dPt>
            <c:idx val="30"/>
            <c:invertIfNegative val="0"/>
            <c:bubble3D val="0"/>
            <c:spPr>
              <a:solidFill>
                <a:srgbClr val="A3C439">
                  <a:lumMod val="40000"/>
                  <a:lumOff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30-38FF-4AB9-AC25-D7A3A03FCC62}"/>
              </c:ext>
            </c:extLst>
          </c:dPt>
          <c:dPt>
            <c:idx val="32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32-38FF-4AB9-AC25-D7A3A03FCC62}"/>
              </c:ext>
            </c:extLst>
          </c:dPt>
          <c:dPt>
            <c:idx val="33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34-38FF-4AB9-AC25-D7A3A03FCC62}"/>
              </c:ext>
            </c:extLst>
          </c:dPt>
          <c:dPt>
            <c:idx val="34"/>
            <c:invertIfNegative val="0"/>
            <c:bubble3D val="0"/>
            <c:spPr>
              <a:solidFill>
                <a:srgbClr val="A3C439">
                  <a:lumMod val="40000"/>
                  <a:lumOff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36-38FF-4AB9-AC25-D7A3A03FCC62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FF-4AB9-AC25-D7A3A03FCC6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8FF-4AB9-AC25-D7A3A03FCC62}"/>
                </c:ext>
              </c:extLst>
            </c:dLbl>
            <c:dLbl>
              <c:idx val="4"/>
              <c:spPr>
                <a:solidFill>
                  <a:srgbClr val="B5E153"/>
                </a:solidFill>
                <a:ln>
                  <a:solidFill>
                    <a:srgbClr val="FFFFFF"/>
                  </a:solidFill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chemeClr val="bg1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38FF-4AB9-AC25-D7A3A03FCC6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8FF-4AB9-AC25-D7A3A03FCC6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8FF-4AB9-AC25-D7A3A03FCC6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8FF-4AB9-AC25-D7A3A03FCC62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8FF-4AB9-AC25-D7A3A03FCC62}"/>
                </c:ext>
              </c:extLst>
            </c:dLbl>
            <c:dLbl>
              <c:idx val="12"/>
              <c:spPr>
                <a:noFill/>
                <a:ln w="12700">
                  <a:noFill/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chemeClr val="tx1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38FF-4AB9-AC25-D7A3A03FCC62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8FF-4AB9-AC25-D7A3A03FCC62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38FF-4AB9-AC25-D7A3A03FCC62}"/>
                </c:ext>
              </c:extLst>
            </c:dLbl>
            <c:dLbl>
              <c:idx val="16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38FF-4AB9-AC25-D7A3A03FCC62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38FF-4AB9-AC25-D7A3A03FCC62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38FF-4AB9-AC25-D7A3A03FCC62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38FF-4AB9-AC25-D7A3A03FCC62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38FF-4AB9-AC25-D7A3A03FCC62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38FF-4AB9-AC25-D7A3A03FCC62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38FF-4AB9-AC25-D7A3A03FCC62}"/>
                </c:ext>
              </c:extLst>
            </c:dLbl>
            <c:dLbl>
              <c:idx val="28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38FF-4AB9-AC25-D7A3A03FCC62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38FF-4AB9-AC25-D7A3A03FCC62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38FF-4AB9-AC25-D7A3A03FCC62}"/>
                </c:ext>
              </c:extLst>
            </c:dLbl>
            <c:dLbl>
              <c:idx val="32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2-38FF-4AB9-AC25-D7A3A03FCC62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38FF-4AB9-AC25-D7A3A03FCC62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38FF-4AB9-AC25-D7A3A03FCC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tx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Feuil1!$A$2:$A$36</c:f>
              <c:numCache>
                <c:formatCode>General</c:formatCode>
                <c:ptCount val="35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4">
                  <c:v>2025</c:v>
                </c:pt>
                <c:pt idx="5">
                  <c:v>2024</c:v>
                </c:pt>
                <c:pt idx="6">
                  <c:v>2023</c:v>
                </c:pt>
                <c:pt idx="8">
                  <c:v>2025</c:v>
                </c:pt>
                <c:pt idx="9">
                  <c:v>2024</c:v>
                </c:pt>
                <c:pt idx="10">
                  <c:v>2023</c:v>
                </c:pt>
                <c:pt idx="12">
                  <c:v>2025</c:v>
                </c:pt>
                <c:pt idx="13">
                  <c:v>2024</c:v>
                </c:pt>
                <c:pt idx="14">
                  <c:v>2023</c:v>
                </c:pt>
                <c:pt idx="16">
                  <c:v>2025</c:v>
                </c:pt>
                <c:pt idx="17">
                  <c:v>2024</c:v>
                </c:pt>
                <c:pt idx="18">
                  <c:v>2023</c:v>
                </c:pt>
                <c:pt idx="20">
                  <c:v>2025</c:v>
                </c:pt>
                <c:pt idx="21">
                  <c:v>2024</c:v>
                </c:pt>
                <c:pt idx="22">
                  <c:v>2023</c:v>
                </c:pt>
                <c:pt idx="24">
                  <c:v>2025</c:v>
                </c:pt>
                <c:pt idx="25">
                  <c:v>2024</c:v>
                </c:pt>
                <c:pt idx="26">
                  <c:v>2023</c:v>
                </c:pt>
                <c:pt idx="28">
                  <c:v>2025</c:v>
                </c:pt>
                <c:pt idx="29">
                  <c:v>2024</c:v>
                </c:pt>
                <c:pt idx="30">
                  <c:v>2023</c:v>
                </c:pt>
                <c:pt idx="32">
                  <c:v>2025</c:v>
                </c:pt>
                <c:pt idx="33">
                  <c:v>2024</c:v>
                </c:pt>
                <c:pt idx="34">
                  <c:v>2023</c:v>
                </c:pt>
              </c:numCache>
            </c:numRef>
          </c:cat>
          <c:val>
            <c:numRef>
              <c:f>Feuil1!$B$2:$B$36</c:f>
              <c:numCache>
                <c:formatCode>0</c:formatCode>
                <c:ptCount val="35"/>
                <c:pt idx="0">
                  <c:v>29</c:v>
                </c:pt>
                <c:pt idx="1">
                  <c:v>27</c:v>
                </c:pt>
                <c:pt idx="2">
                  <c:v>27</c:v>
                </c:pt>
                <c:pt idx="4">
                  <c:v>35</c:v>
                </c:pt>
                <c:pt idx="5">
                  <c:v>32</c:v>
                </c:pt>
                <c:pt idx="6">
                  <c:v>33</c:v>
                </c:pt>
                <c:pt idx="8">
                  <c:v>27</c:v>
                </c:pt>
                <c:pt idx="9">
                  <c:v>26</c:v>
                </c:pt>
                <c:pt idx="10">
                  <c:v>26</c:v>
                </c:pt>
                <c:pt idx="12">
                  <c:v>37</c:v>
                </c:pt>
                <c:pt idx="13">
                  <c:v>38</c:v>
                </c:pt>
                <c:pt idx="14">
                  <c:v>37</c:v>
                </c:pt>
                <c:pt idx="16">
                  <c:v>30</c:v>
                </c:pt>
                <c:pt idx="17">
                  <c:v>27</c:v>
                </c:pt>
                <c:pt idx="18">
                  <c:v>26</c:v>
                </c:pt>
                <c:pt idx="20">
                  <c:v>23</c:v>
                </c:pt>
                <c:pt idx="21">
                  <c:v>22</c:v>
                </c:pt>
                <c:pt idx="22">
                  <c:v>21</c:v>
                </c:pt>
                <c:pt idx="24">
                  <c:v>23</c:v>
                </c:pt>
                <c:pt idx="25">
                  <c:v>24</c:v>
                </c:pt>
                <c:pt idx="26">
                  <c:v>21</c:v>
                </c:pt>
                <c:pt idx="28">
                  <c:v>24</c:v>
                </c:pt>
                <c:pt idx="29">
                  <c:v>21</c:v>
                </c:pt>
                <c:pt idx="30">
                  <c:v>18</c:v>
                </c:pt>
                <c:pt idx="32">
                  <c:v>23</c:v>
                </c:pt>
                <c:pt idx="33">
                  <c:v>21</c:v>
                </c:pt>
                <c:pt idx="34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7-38FF-4AB9-AC25-D7A3A03FCC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739156352"/>
        <c:axId val="739157888"/>
      </c:barChart>
      <c:catAx>
        <c:axId val="7391563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739157888"/>
        <c:crosses val="autoZero"/>
        <c:auto val="1"/>
        <c:lblAlgn val="ctr"/>
        <c:lblOffset val="100"/>
        <c:noMultiLvlLbl val="0"/>
      </c:catAx>
      <c:valAx>
        <c:axId val="739157888"/>
        <c:scaling>
          <c:orientation val="minMax"/>
          <c:max val="12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7391563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904665448380823E-2"/>
          <c:y val="1.8004117414064363E-2"/>
          <c:w val="0.86019066910323871"/>
          <c:h val="0.96571179651748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Considered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15A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1-DF73-4B8D-842C-AAE8E7049836}"/>
              </c:ext>
            </c:extLst>
          </c:dPt>
          <c:dPt>
            <c:idx val="1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03-DF73-4B8D-842C-AAE8E7049836}"/>
              </c:ext>
            </c:extLst>
          </c:dPt>
          <c:dPt>
            <c:idx val="2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05-DF73-4B8D-842C-AAE8E7049836}"/>
              </c:ext>
            </c:extLst>
          </c:dPt>
          <c:dPt>
            <c:idx val="4"/>
            <c:invertIfNegative val="0"/>
            <c:bubble3D val="0"/>
            <c:spPr>
              <a:solidFill>
                <a:srgbClr val="00915A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7-DF73-4B8D-842C-AAE8E7049836}"/>
              </c:ext>
            </c:extLst>
          </c:dPt>
          <c:dPt>
            <c:idx val="5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09-DF73-4B8D-842C-AAE8E7049836}"/>
              </c:ext>
            </c:extLst>
          </c:dPt>
          <c:dPt>
            <c:idx val="6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0B-DF73-4B8D-842C-AAE8E7049836}"/>
              </c:ext>
            </c:extLst>
          </c:dPt>
          <c:dPt>
            <c:idx val="8"/>
            <c:invertIfNegative val="0"/>
            <c:bubble3D val="0"/>
            <c:spPr>
              <a:solidFill>
                <a:srgbClr val="00915A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D-DF73-4B8D-842C-AAE8E7049836}"/>
              </c:ext>
            </c:extLst>
          </c:dPt>
          <c:dPt>
            <c:idx val="9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0F-DF73-4B8D-842C-AAE8E7049836}"/>
              </c:ext>
            </c:extLst>
          </c:dPt>
          <c:dPt>
            <c:idx val="10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11-DF73-4B8D-842C-AAE8E7049836}"/>
              </c:ext>
            </c:extLst>
          </c:dPt>
          <c:dPt>
            <c:idx val="12"/>
            <c:invertIfNegative val="0"/>
            <c:bubble3D val="0"/>
            <c:spPr>
              <a:solidFill>
                <a:srgbClr val="00915A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3-DF73-4B8D-842C-AAE8E7049836}"/>
              </c:ext>
            </c:extLst>
          </c:dPt>
          <c:dPt>
            <c:idx val="13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15-DF73-4B8D-842C-AAE8E7049836}"/>
              </c:ext>
            </c:extLst>
          </c:dPt>
          <c:dPt>
            <c:idx val="14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17-DF73-4B8D-842C-AAE8E7049836}"/>
              </c:ext>
            </c:extLst>
          </c:dPt>
          <c:dPt>
            <c:idx val="16"/>
            <c:invertIfNegative val="0"/>
            <c:bubble3D val="0"/>
            <c:spPr>
              <a:solidFill>
                <a:srgbClr val="00915A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9-DF73-4B8D-842C-AAE8E7049836}"/>
              </c:ext>
            </c:extLst>
          </c:dPt>
          <c:dPt>
            <c:idx val="17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1B-DF73-4B8D-842C-AAE8E7049836}"/>
              </c:ext>
            </c:extLst>
          </c:dPt>
          <c:dPt>
            <c:idx val="18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1D-DF73-4B8D-842C-AAE8E7049836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DF73-4B8D-842C-AAE8E7049836}"/>
              </c:ext>
            </c:extLst>
          </c:dPt>
          <c:dPt>
            <c:idx val="20"/>
            <c:invertIfNegative val="0"/>
            <c:bubble3D val="0"/>
            <c:spPr>
              <a:solidFill>
                <a:srgbClr val="00915A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8-DF73-4B8D-842C-AAE8E7049836}"/>
              </c:ext>
            </c:extLst>
          </c:dPt>
          <c:dPt>
            <c:idx val="21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21-DF73-4B8D-842C-AAE8E7049836}"/>
              </c:ext>
            </c:extLst>
          </c:dPt>
          <c:dPt>
            <c:idx val="22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20-DF73-4B8D-842C-AAE8E7049836}"/>
              </c:ext>
            </c:extLst>
          </c:dPt>
          <c:dPt>
            <c:idx val="24"/>
            <c:invertIfNegative val="0"/>
            <c:bubble3D val="0"/>
            <c:spPr>
              <a:solidFill>
                <a:srgbClr val="00915A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9-DF73-4B8D-842C-AAE8E7049836}"/>
              </c:ext>
            </c:extLst>
          </c:dPt>
          <c:dPt>
            <c:idx val="25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23-DF73-4B8D-842C-AAE8E7049836}"/>
              </c:ext>
            </c:extLst>
          </c:dPt>
          <c:dPt>
            <c:idx val="26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22-DF73-4B8D-842C-AAE8E7049836}"/>
              </c:ext>
            </c:extLst>
          </c:dPt>
          <c:dPt>
            <c:idx val="28"/>
            <c:invertIfNegative val="0"/>
            <c:bubble3D val="0"/>
            <c:spPr>
              <a:solidFill>
                <a:srgbClr val="00915A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A-DF73-4B8D-842C-AAE8E7049836}"/>
              </c:ext>
            </c:extLst>
          </c:dPt>
          <c:dPt>
            <c:idx val="29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25-DF73-4B8D-842C-AAE8E7049836}"/>
              </c:ext>
            </c:extLst>
          </c:dPt>
          <c:dPt>
            <c:idx val="30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24-DF73-4B8D-842C-AAE8E7049836}"/>
              </c:ext>
            </c:extLst>
          </c:dPt>
          <c:dPt>
            <c:idx val="32"/>
            <c:invertIfNegative val="0"/>
            <c:bubble3D val="0"/>
            <c:spPr>
              <a:solidFill>
                <a:srgbClr val="00915A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B-DF73-4B8D-842C-AAE8E7049836}"/>
              </c:ext>
            </c:extLst>
          </c:dPt>
          <c:dPt>
            <c:idx val="33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27-DF73-4B8D-842C-AAE8E7049836}"/>
              </c:ext>
            </c:extLst>
          </c:dPt>
          <c:dPt>
            <c:idx val="34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26-DF73-4B8D-842C-AAE8E7049836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F73-4B8D-842C-AAE8E704983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F73-4B8D-842C-AAE8E704983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F73-4B8D-842C-AAE8E704983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F73-4B8D-842C-AAE8E704983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F73-4B8D-842C-AAE8E704983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F73-4B8D-842C-AAE8E704983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F73-4B8D-842C-AAE8E704983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F73-4B8D-842C-AAE8E7049836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DF73-4B8D-842C-AAE8E7049836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DF73-4B8D-842C-AAE8E7049836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DF73-4B8D-842C-AAE8E7049836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DF73-4B8D-842C-AAE8E7049836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DF73-4B8D-842C-AAE8E7049836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DF73-4B8D-842C-AAE8E7049836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DF73-4B8D-842C-AAE8E7049836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DF73-4B8D-842C-AAE8E7049836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DF73-4B8D-842C-AAE8E7049836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DF73-4B8D-842C-AAE8E70498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tx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Feuil1!$A$2:$A$36</c:f>
              <c:numCache>
                <c:formatCode>General</c:formatCode>
                <c:ptCount val="35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4">
                  <c:v>2025</c:v>
                </c:pt>
                <c:pt idx="5">
                  <c:v>2024</c:v>
                </c:pt>
                <c:pt idx="6">
                  <c:v>2023</c:v>
                </c:pt>
                <c:pt idx="8">
                  <c:v>2025</c:v>
                </c:pt>
                <c:pt idx="9">
                  <c:v>2024</c:v>
                </c:pt>
                <c:pt idx="10">
                  <c:v>2023</c:v>
                </c:pt>
                <c:pt idx="12">
                  <c:v>2025</c:v>
                </c:pt>
                <c:pt idx="13">
                  <c:v>2024</c:v>
                </c:pt>
                <c:pt idx="14">
                  <c:v>2023</c:v>
                </c:pt>
                <c:pt idx="16">
                  <c:v>2025</c:v>
                </c:pt>
                <c:pt idx="17">
                  <c:v>2024</c:v>
                </c:pt>
                <c:pt idx="18">
                  <c:v>2023</c:v>
                </c:pt>
                <c:pt idx="20">
                  <c:v>2025</c:v>
                </c:pt>
                <c:pt idx="21">
                  <c:v>2024</c:v>
                </c:pt>
                <c:pt idx="22">
                  <c:v>2023</c:v>
                </c:pt>
                <c:pt idx="24">
                  <c:v>2025</c:v>
                </c:pt>
                <c:pt idx="25">
                  <c:v>2024</c:v>
                </c:pt>
                <c:pt idx="26">
                  <c:v>2023</c:v>
                </c:pt>
                <c:pt idx="28">
                  <c:v>2025</c:v>
                </c:pt>
                <c:pt idx="29">
                  <c:v>2024</c:v>
                </c:pt>
                <c:pt idx="30">
                  <c:v>2023</c:v>
                </c:pt>
                <c:pt idx="32">
                  <c:v>2025</c:v>
                </c:pt>
                <c:pt idx="33">
                  <c:v>2024</c:v>
                </c:pt>
                <c:pt idx="34">
                  <c:v>2023</c:v>
                </c:pt>
              </c:numCache>
            </c:numRef>
          </c:cat>
          <c:val>
            <c:numRef>
              <c:f>Feuil1!$B$2:$B$36</c:f>
              <c:numCache>
                <c:formatCode>0</c:formatCode>
                <c:ptCount val="35"/>
                <c:pt idx="0">
                  <c:v>54</c:v>
                </c:pt>
                <c:pt idx="1">
                  <c:v>44</c:v>
                </c:pt>
                <c:pt idx="2">
                  <c:v>36</c:v>
                </c:pt>
                <c:pt idx="4">
                  <c:v>48</c:v>
                </c:pt>
                <c:pt idx="5">
                  <c:v>48</c:v>
                </c:pt>
                <c:pt idx="6">
                  <c:v>34</c:v>
                </c:pt>
                <c:pt idx="8">
                  <c:v>44</c:v>
                </c:pt>
                <c:pt idx="9">
                  <c:v>49</c:v>
                </c:pt>
                <c:pt idx="10">
                  <c:v>36</c:v>
                </c:pt>
                <c:pt idx="12">
                  <c:v>41</c:v>
                </c:pt>
                <c:pt idx="13">
                  <c:v>32</c:v>
                </c:pt>
                <c:pt idx="14">
                  <c:v>42</c:v>
                </c:pt>
                <c:pt idx="16">
                  <c:v>41</c:v>
                </c:pt>
                <c:pt idx="17">
                  <c:v>30</c:v>
                </c:pt>
                <c:pt idx="18">
                  <c:v>34</c:v>
                </c:pt>
                <c:pt idx="20">
                  <c:v>35</c:v>
                </c:pt>
                <c:pt idx="21">
                  <c:v>25</c:v>
                </c:pt>
                <c:pt idx="22">
                  <c:v>29</c:v>
                </c:pt>
                <c:pt idx="24">
                  <c:v>30</c:v>
                </c:pt>
                <c:pt idx="25">
                  <c:v>19</c:v>
                </c:pt>
                <c:pt idx="26">
                  <c:v>11</c:v>
                </c:pt>
                <c:pt idx="28">
                  <c:v>30</c:v>
                </c:pt>
                <c:pt idx="29">
                  <c:v>27</c:v>
                </c:pt>
                <c:pt idx="30">
                  <c:v>21</c:v>
                </c:pt>
                <c:pt idx="32">
                  <c:v>16</c:v>
                </c:pt>
                <c:pt idx="33">
                  <c:v>11</c:v>
                </c:pt>
                <c:pt idx="3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DF73-4B8D-842C-AAE8E7049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739156352"/>
        <c:axId val="739157888"/>
      </c:barChart>
      <c:catAx>
        <c:axId val="7391563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739157888"/>
        <c:crosses val="autoZero"/>
        <c:auto val="1"/>
        <c:lblAlgn val="ctr"/>
        <c:lblOffset val="100"/>
        <c:noMultiLvlLbl val="0"/>
      </c:catAx>
      <c:valAx>
        <c:axId val="739157888"/>
        <c:scaling>
          <c:orientation val="minMax"/>
          <c:max val="12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7391563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904665448380823E-2"/>
          <c:y val="1.8004117414064363E-2"/>
          <c:w val="0.86019066910323871"/>
          <c:h val="0.96571179651748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Considered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01-23C2-4124-809F-BB53D8F7881D}"/>
              </c:ext>
            </c:extLst>
          </c:dPt>
          <c:dPt>
            <c:idx val="1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03-23C2-4124-809F-BB53D8F7881D}"/>
              </c:ext>
            </c:extLst>
          </c:dPt>
          <c:dPt>
            <c:idx val="2"/>
            <c:invertIfNegative val="0"/>
            <c:bubble3D val="0"/>
            <c:spPr>
              <a:solidFill>
                <a:srgbClr val="DAE8AF"/>
              </a:solidFill>
            </c:spPr>
            <c:extLst>
              <c:ext xmlns:c16="http://schemas.microsoft.com/office/drawing/2014/chart" uri="{C3380CC4-5D6E-409C-BE32-E72D297353CC}">
                <c16:uniqueId val="{00000005-23C2-4124-809F-BB53D8F7881D}"/>
              </c:ext>
            </c:extLst>
          </c:dPt>
          <c:dPt>
            <c:idx val="4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07-23C2-4124-809F-BB53D8F7881D}"/>
              </c:ext>
            </c:extLst>
          </c:dPt>
          <c:dPt>
            <c:idx val="5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09-23C2-4124-809F-BB53D8F7881D}"/>
              </c:ext>
            </c:extLst>
          </c:dPt>
          <c:dPt>
            <c:idx val="6"/>
            <c:invertIfNegative val="0"/>
            <c:bubble3D val="0"/>
            <c:spPr>
              <a:solidFill>
                <a:srgbClr val="DAE8AF"/>
              </a:solidFill>
            </c:spPr>
            <c:extLst>
              <c:ext xmlns:c16="http://schemas.microsoft.com/office/drawing/2014/chart" uri="{C3380CC4-5D6E-409C-BE32-E72D297353CC}">
                <c16:uniqueId val="{0000000B-23C2-4124-809F-BB53D8F7881D}"/>
              </c:ext>
            </c:extLst>
          </c:dPt>
          <c:dPt>
            <c:idx val="8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0D-23C2-4124-809F-BB53D8F7881D}"/>
              </c:ext>
            </c:extLst>
          </c:dPt>
          <c:dPt>
            <c:idx val="9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0F-23C2-4124-809F-BB53D8F7881D}"/>
              </c:ext>
            </c:extLst>
          </c:dPt>
          <c:dPt>
            <c:idx val="10"/>
            <c:invertIfNegative val="0"/>
            <c:bubble3D val="0"/>
            <c:spPr>
              <a:solidFill>
                <a:srgbClr val="DAE8AF"/>
              </a:solidFill>
            </c:spPr>
            <c:extLst>
              <c:ext xmlns:c16="http://schemas.microsoft.com/office/drawing/2014/chart" uri="{C3380CC4-5D6E-409C-BE32-E72D297353CC}">
                <c16:uniqueId val="{00000011-23C2-4124-809F-BB53D8F7881D}"/>
              </c:ext>
            </c:extLst>
          </c:dPt>
          <c:dPt>
            <c:idx val="12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13-23C2-4124-809F-BB53D8F7881D}"/>
              </c:ext>
            </c:extLst>
          </c:dPt>
          <c:dPt>
            <c:idx val="13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15-23C2-4124-809F-BB53D8F7881D}"/>
              </c:ext>
            </c:extLst>
          </c:dPt>
          <c:dPt>
            <c:idx val="14"/>
            <c:invertIfNegative val="0"/>
            <c:bubble3D val="0"/>
            <c:spPr>
              <a:solidFill>
                <a:srgbClr val="DAE8AF"/>
              </a:solidFill>
            </c:spPr>
            <c:extLst>
              <c:ext xmlns:c16="http://schemas.microsoft.com/office/drawing/2014/chart" uri="{C3380CC4-5D6E-409C-BE32-E72D297353CC}">
                <c16:uniqueId val="{00000017-23C2-4124-809F-BB53D8F7881D}"/>
              </c:ext>
            </c:extLst>
          </c:dPt>
          <c:dPt>
            <c:idx val="16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19-23C2-4124-809F-BB53D8F7881D}"/>
              </c:ext>
            </c:extLst>
          </c:dPt>
          <c:dPt>
            <c:idx val="17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1B-23C2-4124-809F-BB53D8F7881D}"/>
              </c:ext>
            </c:extLst>
          </c:dPt>
          <c:dPt>
            <c:idx val="18"/>
            <c:invertIfNegative val="0"/>
            <c:bubble3D val="0"/>
            <c:spPr>
              <a:solidFill>
                <a:srgbClr val="DAE8AF"/>
              </a:solidFill>
            </c:spPr>
            <c:extLst>
              <c:ext xmlns:c16="http://schemas.microsoft.com/office/drawing/2014/chart" uri="{C3380CC4-5D6E-409C-BE32-E72D297353CC}">
                <c16:uniqueId val="{0000001D-23C2-4124-809F-BB53D8F7881D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23C2-4124-809F-BB53D8F7881D}"/>
              </c:ext>
            </c:extLst>
          </c:dPt>
          <c:dPt>
            <c:idx val="20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20-23C2-4124-809F-BB53D8F7881D}"/>
              </c:ext>
            </c:extLst>
          </c:dPt>
          <c:dPt>
            <c:idx val="21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22-23C2-4124-809F-BB53D8F7881D}"/>
              </c:ext>
            </c:extLst>
          </c:dPt>
          <c:dPt>
            <c:idx val="22"/>
            <c:invertIfNegative val="0"/>
            <c:bubble3D val="0"/>
            <c:spPr>
              <a:solidFill>
                <a:srgbClr val="DAE8AF"/>
              </a:solidFill>
            </c:spPr>
            <c:extLst>
              <c:ext xmlns:c16="http://schemas.microsoft.com/office/drawing/2014/chart" uri="{C3380CC4-5D6E-409C-BE32-E72D297353CC}">
                <c16:uniqueId val="{00000024-23C2-4124-809F-BB53D8F7881D}"/>
              </c:ext>
            </c:extLst>
          </c:dPt>
          <c:dPt>
            <c:idx val="24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26-23C2-4124-809F-BB53D8F7881D}"/>
              </c:ext>
            </c:extLst>
          </c:dPt>
          <c:dPt>
            <c:idx val="25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28-23C2-4124-809F-BB53D8F7881D}"/>
              </c:ext>
            </c:extLst>
          </c:dPt>
          <c:dPt>
            <c:idx val="26"/>
            <c:invertIfNegative val="0"/>
            <c:bubble3D val="0"/>
            <c:spPr>
              <a:solidFill>
                <a:srgbClr val="DAE8AF"/>
              </a:solidFill>
            </c:spPr>
            <c:extLst>
              <c:ext xmlns:c16="http://schemas.microsoft.com/office/drawing/2014/chart" uri="{C3380CC4-5D6E-409C-BE32-E72D297353CC}">
                <c16:uniqueId val="{0000002A-23C2-4124-809F-BB53D8F7881D}"/>
              </c:ext>
            </c:extLst>
          </c:dPt>
          <c:dPt>
            <c:idx val="28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2C-23C2-4124-809F-BB53D8F7881D}"/>
              </c:ext>
            </c:extLst>
          </c:dPt>
          <c:dPt>
            <c:idx val="29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2E-23C2-4124-809F-BB53D8F7881D}"/>
              </c:ext>
            </c:extLst>
          </c:dPt>
          <c:dPt>
            <c:idx val="30"/>
            <c:invertIfNegative val="0"/>
            <c:bubble3D val="0"/>
            <c:spPr>
              <a:solidFill>
                <a:srgbClr val="DAE8AF"/>
              </a:solidFill>
            </c:spPr>
            <c:extLst>
              <c:ext xmlns:c16="http://schemas.microsoft.com/office/drawing/2014/chart" uri="{C3380CC4-5D6E-409C-BE32-E72D297353CC}">
                <c16:uniqueId val="{00000030-23C2-4124-809F-BB53D8F7881D}"/>
              </c:ext>
            </c:extLst>
          </c:dPt>
          <c:dPt>
            <c:idx val="32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32-23C2-4124-809F-BB53D8F7881D}"/>
              </c:ext>
            </c:extLst>
          </c:dPt>
          <c:dPt>
            <c:idx val="33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34-23C2-4124-809F-BB53D8F7881D}"/>
              </c:ext>
            </c:extLst>
          </c:dPt>
          <c:dPt>
            <c:idx val="34"/>
            <c:invertIfNegative val="0"/>
            <c:bubble3D val="0"/>
            <c:spPr>
              <a:solidFill>
                <a:srgbClr val="DAE8AF"/>
              </a:solidFill>
            </c:spPr>
            <c:extLst>
              <c:ext xmlns:c16="http://schemas.microsoft.com/office/drawing/2014/chart" uri="{C3380CC4-5D6E-409C-BE32-E72D297353CC}">
                <c16:uniqueId val="{00000036-23C2-4124-809F-BB53D8F7881D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3C2-4124-809F-BB53D8F7881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3C2-4124-809F-BB53D8F7881D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3C2-4124-809F-BB53D8F7881D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3C2-4124-809F-BB53D8F7881D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3C2-4124-809F-BB53D8F7881D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3C2-4124-809F-BB53D8F7881D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3C2-4124-809F-BB53D8F7881D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23C2-4124-809F-BB53D8F7881D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23C2-4124-809F-BB53D8F7881D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23C2-4124-809F-BB53D8F7881D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23C2-4124-809F-BB53D8F7881D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23C2-4124-809F-BB53D8F7881D}"/>
                </c:ext>
              </c:extLst>
            </c:dLbl>
            <c:dLbl>
              <c:idx val="24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6-23C2-4124-809F-BB53D8F7881D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23C2-4124-809F-BB53D8F7881D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23C2-4124-809F-BB53D8F7881D}"/>
                </c:ext>
              </c:extLst>
            </c:dLbl>
            <c:dLbl>
              <c:idx val="28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23C2-4124-809F-BB53D8F7881D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23C2-4124-809F-BB53D8F7881D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23C2-4124-809F-BB53D8F7881D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23C2-4124-809F-BB53D8F7881D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23C2-4124-809F-BB53D8F788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tx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Feuil1!$A$2:$A$36</c:f>
              <c:numCache>
                <c:formatCode>General</c:formatCode>
                <c:ptCount val="35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4">
                  <c:v>2025</c:v>
                </c:pt>
                <c:pt idx="5">
                  <c:v>2024</c:v>
                </c:pt>
                <c:pt idx="6">
                  <c:v>2023</c:v>
                </c:pt>
                <c:pt idx="8">
                  <c:v>2025</c:v>
                </c:pt>
                <c:pt idx="9">
                  <c:v>2024</c:v>
                </c:pt>
                <c:pt idx="10">
                  <c:v>2023</c:v>
                </c:pt>
                <c:pt idx="12">
                  <c:v>2025</c:v>
                </c:pt>
                <c:pt idx="13">
                  <c:v>2024</c:v>
                </c:pt>
                <c:pt idx="14">
                  <c:v>2023</c:v>
                </c:pt>
                <c:pt idx="16">
                  <c:v>2025</c:v>
                </c:pt>
                <c:pt idx="17">
                  <c:v>2024</c:v>
                </c:pt>
                <c:pt idx="18">
                  <c:v>2023</c:v>
                </c:pt>
                <c:pt idx="20">
                  <c:v>2025</c:v>
                </c:pt>
                <c:pt idx="21">
                  <c:v>2024</c:v>
                </c:pt>
                <c:pt idx="22">
                  <c:v>2023</c:v>
                </c:pt>
                <c:pt idx="24">
                  <c:v>2025</c:v>
                </c:pt>
                <c:pt idx="25">
                  <c:v>2024</c:v>
                </c:pt>
                <c:pt idx="26">
                  <c:v>2023</c:v>
                </c:pt>
                <c:pt idx="28">
                  <c:v>2025</c:v>
                </c:pt>
                <c:pt idx="29">
                  <c:v>2024</c:v>
                </c:pt>
                <c:pt idx="30">
                  <c:v>2023</c:v>
                </c:pt>
                <c:pt idx="32">
                  <c:v>2025</c:v>
                </c:pt>
                <c:pt idx="33">
                  <c:v>2024</c:v>
                </c:pt>
                <c:pt idx="34">
                  <c:v>2023</c:v>
                </c:pt>
              </c:numCache>
            </c:numRef>
          </c:cat>
          <c:val>
            <c:numRef>
              <c:f>Feuil1!$B$2:$B$36</c:f>
              <c:numCache>
                <c:formatCode>0</c:formatCode>
                <c:ptCount val="35"/>
                <c:pt idx="0">
                  <c:v>34</c:v>
                </c:pt>
                <c:pt idx="1">
                  <c:v>31</c:v>
                </c:pt>
                <c:pt idx="2">
                  <c:v>30</c:v>
                </c:pt>
                <c:pt idx="4">
                  <c:v>26</c:v>
                </c:pt>
                <c:pt idx="5">
                  <c:v>27</c:v>
                </c:pt>
                <c:pt idx="6">
                  <c:v>23</c:v>
                </c:pt>
                <c:pt idx="8">
                  <c:v>35</c:v>
                </c:pt>
                <c:pt idx="9">
                  <c:v>32</c:v>
                </c:pt>
                <c:pt idx="10">
                  <c:v>33</c:v>
                </c:pt>
                <c:pt idx="12">
                  <c:v>24</c:v>
                </c:pt>
                <c:pt idx="13">
                  <c:v>21</c:v>
                </c:pt>
                <c:pt idx="14">
                  <c:v>23</c:v>
                </c:pt>
                <c:pt idx="16">
                  <c:v>20</c:v>
                </c:pt>
                <c:pt idx="17">
                  <c:v>18</c:v>
                </c:pt>
                <c:pt idx="18">
                  <c:v>18</c:v>
                </c:pt>
                <c:pt idx="20">
                  <c:v>21</c:v>
                </c:pt>
                <c:pt idx="21">
                  <c:v>21</c:v>
                </c:pt>
                <c:pt idx="22">
                  <c:v>21</c:v>
                </c:pt>
                <c:pt idx="24">
                  <c:v>17</c:v>
                </c:pt>
                <c:pt idx="25">
                  <c:v>13</c:v>
                </c:pt>
                <c:pt idx="26">
                  <c:v>13</c:v>
                </c:pt>
                <c:pt idx="28">
                  <c:v>23</c:v>
                </c:pt>
                <c:pt idx="29">
                  <c:v>19</c:v>
                </c:pt>
                <c:pt idx="30">
                  <c:v>18</c:v>
                </c:pt>
                <c:pt idx="32">
                  <c:v>23</c:v>
                </c:pt>
                <c:pt idx="33">
                  <c:v>23</c:v>
                </c:pt>
                <c:pt idx="3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7-23C2-4124-809F-BB53D8F788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739156352"/>
        <c:axId val="739157888"/>
      </c:barChart>
      <c:catAx>
        <c:axId val="7391563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739157888"/>
        <c:crosses val="autoZero"/>
        <c:auto val="1"/>
        <c:lblAlgn val="ctr"/>
        <c:lblOffset val="100"/>
        <c:noMultiLvlLbl val="0"/>
      </c:catAx>
      <c:valAx>
        <c:axId val="739157888"/>
        <c:scaling>
          <c:orientation val="minMax"/>
          <c:max val="12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7391563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904665448380823E-2"/>
          <c:y val="1.8004117414064363E-2"/>
          <c:w val="0.86019066910323871"/>
          <c:h val="0.96571179651748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Considered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01-38FF-4AB9-AC25-D7A3A03FCC62}"/>
              </c:ext>
            </c:extLst>
          </c:dPt>
          <c:dPt>
            <c:idx val="1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03-38FF-4AB9-AC25-D7A3A03FCC62}"/>
              </c:ext>
            </c:extLst>
          </c:dPt>
          <c:dPt>
            <c:idx val="2"/>
            <c:invertIfNegative val="0"/>
            <c:bubble3D val="0"/>
            <c:spPr>
              <a:solidFill>
                <a:srgbClr val="DAE8AF"/>
              </a:solidFill>
            </c:spPr>
            <c:extLst>
              <c:ext xmlns:c16="http://schemas.microsoft.com/office/drawing/2014/chart" uri="{C3380CC4-5D6E-409C-BE32-E72D297353CC}">
                <c16:uniqueId val="{00000005-38FF-4AB9-AC25-D7A3A03FCC62}"/>
              </c:ext>
            </c:extLst>
          </c:dPt>
          <c:dPt>
            <c:idx val="4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07-38FF-4AB9-AC25-D7A3A03FCC62}"/>
              </c:ext>
            </c:extLst>
          </c:dPt>
          <c:dPt>
            <c:idx val="5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09-38FF-4AB9-AC25-D7A3A03FCC62}"/>
              </c:ext>
            </c:extLst>
          </c:dPt>
          <c:dPt>
            <c:idx val="6"/>
            <c:invertIfNegative val="0"/>
            <c:bubble3D val="0"/>
            <c:spPr>
              <a:solidFill>
                <a:srgbClr val="DAE8AF"/>
              </a:solidFill>
            </c:spPr>
            <c:extLst>
              <c:ext xmlns:c16="http://schemas.microsoft.com/office/drawing/2014/chart" uri="{C3380CC4-5D6E-409C-BE32-E72D297353CC}">
                <c16:uniqueId val="{0000000B-38FF-4AB9-AC25-D7A3A03FCC62}"/>
              </c:ext>
            </c:extLst>
          </c:dPt>
          <c:dPt>
            <c:idx val="8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0D-38FF-4AB9-AC25-D7A3A03FCC62}"/>
              </c:ext>
            </c:extLst>
          </c:dPt>
          <c:dPt>
            <c:idx val="9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0F-38FF-4AB9-AC25-D7A3A03FCC62}"/>
              </c:ext>
            </c:extLst>
          </c:dPt>
          <c:dPt>
            <c:idx val="10"/>
            <c:invertIfNegative val="0"/>
            <c:bubble3D val="0"/>
            <c:spPr>
              <a:solidFill>
                <a:srgbClr val="DAE8AF"/>
              </a:solidFill>
            </c:spPr>
            <c:extLst>
              <c:ext xmlns:c16="http://schemas.microsoft.com/office/drawing/2014/chart" uri="{C3380CC4-5D6E-409C-BE32-E72D297353CC}">
                <c16:uniqueId val="{00000011-38FF-4AB9-AC25-D7A3A03FCC62}"/>
              </c:ext>
            </c:extLst>
          </c:dPt>
          <c:dPt>
            <c:idx val="12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13-38FF-4AB9-AC25-D7A3A03FCC62}"/>
              </c:ext>
            </c:extLst>
          </c:dPt>
          <c:dPt>
            <c:idx val="13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15-38FF-4AB9-AC25-D7A3A03FCC62}"/>
              </c:ext>
            </c:extLst>
          </c:dPt>
          <c:dPt>
            <c:idx val="14"/>
            <c:invertIfNegative val="0"/>
            <c:bubble3D val="0"/>
            <c:spPr>
              <a:solidFill>
                <a:srgbClr val="DAE8AF"/>
              </a:solidFill>
            </c:spPr>
            <c:extLst>
              <c:ext xmlns:c16="http://schemas.microsoft.com/office/drawing/2014/chart" uri="{C3380CC4-5D6E-409C-BE32-E72D297353CC}">
                <c16:uniqueId val="{00000017-38FF-4AB9-AC25-D7A3A03FCC62}"/>
              </c:ext>
            </c:extLst>
          </c:dPt>
          <c:dPt>
            <c:idx val="16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19-38FF-4AB9-AC25-D7A3A03FCC62}"/>
              </c:ext>
            </c:extLst>
          </c:dPt>
          <c:dPt>
            <c:idx val="17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1B-38FF-4AB9-AC25-D7A3A03FCC62}"/>
              </c:ext>
            </c:extLst>
          </c:dPt>
          <c:dPt>
            <c:idx val="18"/>
            <c:invertIfNegative val="0"/>
            <c:bubble3D val="0"/>
            <c:spPr>
              <a:solidFill>
                <a:srgbClr val="DAE8AF"/>
              </a:solidFill>
            </c:spPr>
            <c:extLst>
              <c:ext xmlns:c16="http://schemas.microsoft.com/office/drawing/2014/chart" uri="{C3380CC4-5D6E-409C-BE32-E72D297353CC}">
                <c16:uniqueId val="{0000001D-38FF-4AB9-AC25-D7A3A03FCC62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38FF-4AB9-AC25-D7A3A03FCC62}"/>
              </c:ext>
            </c:extLst>
          </c:dPt>
          <c:dPt>
            <c:idx val="20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20-38FF-4AB9-AC25-D7A3A03FCC62}"/>
              </c:ext>
            </c:extLst>
          </c:dPt>
          <c:dPt>
            <c:idx val="21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22-38FF-4AB9-AC25-D7A3A03FCC62}"/>
              </c:ext>
            </c:extLst>
          </c:dPt>
          <c:dPt>
            <c:idx val="22"/>
            <c:invertIfNegative val="0"/>
            <c:bubble3D val="0"/>
            <c:spPr>
              <a:solidFill>
                <a:srgbClr val="DAE8AF"/>
              </a:solidFill>
            </c:spPr>
            <c:extLst>
              <c:ext xmlns:c16="http://schemas.microsoft.com/office/drawing/2014/chart" uri="{C3380CC4-5D6E-409C-BE32-E72D297353CC}">
                <c16:uniqueId val="{00000024-38FF-4AB9-AC25-D7A3A03FCC62}"/>
              </c:ext>
            </c:extLst>
          </c:dPt>
          <c:dPt>
            <c:idx val="24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26-38FF-4AB9-AC25-D7A3A03FCC62}"/>
              </c:ext>
            </c:extLst>
          </c:dPt>
          <c:dPt>
            <c:idx val="25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28-38FF-4AB9-AC25-D7A3A03FCC62}"/>
              </c:ext>
            </c:extLst>
          </c:dPt>
          <c:dPt>
            <c:idx val="26"/>
            <c:invertIfNegative val="0"/>
            <c:bubble3D val="0"/>
            <c:spPr>
              <a:solidFill>
                <a:srgbClr val="DAE8AF"/>
              </a:solidFill>
            </c:spPr>
            <c:extLst>
              <c:ext xmlns:c16="http://schemas.microsoft.com/office/drawing/2014/chart" uri="{C3380CC4-5D6E-409C-BE32-E72D297353CC}">
                <c16:uniqueId val="{0000002A-38FF-4AB9-AC25-D7A3A03FCC62}"/>
              </c:ext>
            </c:extLst>
          </c:dPt>
          <c:dPt>
            <c:idx val="28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2C-38FF-4AB9-AC25-D7A3A03FCC62}"/>
              </c:ext>
            </c:extLst>
          </c:dPt>
          <c:dPt>
            <c:idx val="29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2E-38FF-4AB9-AC25-D7A3A03FCC62}"/>
              </c:ext>
            </c:extLst>
          </c:dPt>
          <c:dPt>
            <c:idx val="30"/>
            <c:invertIfNegative val="0"/>
            <c:bubble3D val="0"/>
            <c:spPr>
              <a:solidFill>
                <a:srgbClr val="DAE8AF"/>
              </a:solidFill>
            </c:spPr>
            <c:extLst>
              <c:ext xmlns:c16="http://schemas.microsoft.com/office/drawing/2014/chart" uri="{C3380CC4-5D6E-409C-BE32-E72D297353CC}">
                <c16:uniqueId val="{00000030-38FF-4AB9-AC25-D7A3A03FCC62}"/>
              </c:ext>
            </c:extLst>
          </c:dPt>
          <c:dPt>
            <c:idx val="32"/>
            <c:invertIfNegative val="0"/>
            <c:bubble3D val="0"/>
            <c:spPr>
              <a:solidFill>
                <a:srgbClr val="7C952B"/>
              </a:solidFill>
            </c:spPr>
            <c:extLst>
              <c:ext xmlns:c16="http://schemas.microsoft.com/office/drawing/2014/chart" uri="{C3380CC4-5D6E-409C-BE32-E72D297353CC}">
                <c16:uniqueId val="{00000032-38FF-4AB9-AC25-D7A3A03FCC62}"/>
              </c:ext>
            </c:extLst>
          </c:dPt>
          <c:dPt>
            <c:idx val="33"/>
            <c:invertIfNegative val="0"/>
            <c:bubble3D val="0"/>
            <c:spPr>
              <a:solidFill>
                <a:srgbClr val="A3C439"/>
              </a:solidFill>
            </c:spPr>
            <c:extLst>
              <c:ext xmlns:c16="http://schemas.microsoft.com/office/drawing/2014/chart" uri="{C3380CC4-5D6E-409C-BE32-E72D297353CC}">
                <c16:uniqueId val="{00000034-38FF-4AB9-AC25-D7A3A03FCC62}"/>
              </c:ext>
            </c:extLst>
          </c:dPt>
          <c:dPt>
            <c:idx val="34"/>
            <c:invertIfNegative val="0"/>
            <c:bubble3D val="0"/>
            <c:spPr>
              <a:solidFill>
                <a:srgbClr val="DAE8AF"/>
              </a:solidFill>
            </c:spPr>
            <c:extLst>
              <c:ext xmlns:c16="http://schemas.microsoft.com/office/drawing/2014/chart" uri="{C3380CC4-5D6E-409C-BE32-E72D297353CC}">
                <c16:uniqueId val="{00000036-38FF-4AB9-AC25-D7A3A03FCC62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FF-4AB9-AC25-D7A3A03FCC6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8FF-4AB9-AC25-D7A3A03FCC6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8FF-4AB9-AC25-D7A3A03FCC6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8FF-4AB9-AC25-D7A3A03FCC6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8FF-4AB9-AC25-D7A3A03FCC62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8FF-4AB9-AC25-D7A3A03FCC62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8FF-4AB9-AC25-D7A3A03FCC62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38FF-4AB9-AC25-D7A3A03FCC62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38FF-4AB9-AC25-D7A3A03FCC62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38FF-4AB9-AC25-D7A3A03FCC62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38FF-4AB9-AC25-D7A3A03FCC62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38FF-4AB9-AC25-D7A3A03FCC62}"/>
                </c:ext>
              </c:extLst>
            </c:dLbl>
            <c:dLbl>
              <c:idx val="24"/>
              <c:spPr>
                <a:noFill/>
                <a:ln w="12700">
                  <a:noFill/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chemeClr val="tx1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6-38FF-4AB9-AC25-D7A3A03FCC62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38FF-4AB9-AC25-D7A3A03FCC62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38FF-4AB9-AC25-D7A3A03FCC62}"/>
                </c:ext>
              </c:extLst>
            </c:dLbl>
            <c:dLbl>
              <c:idx val="28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38FF-4AB9-AC25-D7A3A03FCC62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38FF-4AB9-AC25-D7A3A03FCC62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38FF-4AB9-AC25-D7A3A03FCC62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38FF-4AB9-AC25-D7A3A03FCC62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38FF-4AB9-AC25-D7A3A03FCC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tx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Feuil1!$A$2:$A$36</c:f>
              <c:numCache>
                <c:formatCode>General</c:formatCode>
                <c:ptCount val="35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4">
                  <c:v>2025</c:v>
                </c:pt>
                <c:pt idx="5">
                  <c:v>2024</c:v>
                </c:pt>
                <c:pt idx="6">
                  <c:v>2023</c:v>
                </c:pt>
                <c:pt idx="8">
                  <c:v>2025</c:v>
                </c:pt>
                <c:pt idx="9">
                  <c:v>2024</c:v>
                </c:pt>
                <c:pt idx="10">
                  <c:v>2023</c:v>
                </c:pt>
                <c:pt idx="12">
                  <c:v>2025</c:v>
                </c:pt>
                <c:pt idx="13">
                  <c:v>2024</c:v>
                </c:pt>
                <c:pt idx="14">
                  <c:v>2023</c:v>
                </c:pt>
                <c:pt idx="16">
                  <c:v>2025</c:v>
                </c:pt>
                <c:pt idx="17">
                  <c:v>2024</c:v>
                </c:pt>
                <c:pt idx="18">
                  <c:v>2023</c:v>
                </c:pt>
                <c:pt idx="20">
                  <c:v>2025</c:v>
                </c:pt>
                <c:pt idx="21">
                  <c:v>2024</c:v>
                </c:pt>
                <c:pt idx="22">
                  <c:v>2023</c:v>
                </c:pt>
                <c:pt idx="24">
                  <c:v>2025</c:v>
                </c:pt>
                <c:pt idx="25">
                  <c:v>2024</c:v>
                </c:pt>
                <c:pt idx="26">
                  <c:v>2023</c:v>
                </c:pt>
                <c:pt idx="28">
                  <c:v>2025</c:v>
                </c:pt>
                <c:pt idx="29">
                  <c:v>2024</c:v>
                </c:pt>
                <c:pt idx="30">
                  <c:v>2023</c:v>
                </c:pt>
                <c:pt idx="32">
                  <c:v>2025</c:v>
                </c:pt>
                <c:pt idx="33">
                  <c:v>2024</c:v>
                </c:pt>
                <c:pt idx="34">
                  <c:v>2023</c:v>
                </c:pt>
              </c:numCache>
            </c:numRef>
          </c:cat>
          <c:val>
            <c:numRef>
              <c:f>Feuil1!$B$2:$B$36</c:f>
              <c:numCache>
                <c:formatCode>0</c:formatCode>
                <c:ptCount val="35"/>
                <c:pt idx="0">
                  <c:v>36</c:v>
                </c:pt>
                <c:pt idx="1">
                  <c:v>35</c:v>
                </c:pt>
                <c:pt idx="2">
                  <c:v>34</c:v>
                </c:pt>
                <c:pt idx="4">
                  <c:v>27</c:v>
                </c:pt>
                <c:pt idx="5">
                  <c:v>28</c:v>
                </c:pt>
                <c:pt idx="6">
                  <c:v>26</c:v>
                </c:pt>
                <c:pt idx="8">
                  <c:v>36</c:v>
                </c:pt>
                <c:pt idx="9">
                  <c:v>35</c:v>
                </c:pt>
                <c:pt idx="10">
                  <c:v>36</c:v>
                </c:pt>
                <c:pt idx="12">
                  <c:v>24</c:v>
                </c:pt>
                <c:pt idx="13">
                  <c:v>22</c:v>
                </c:pt>
                <c:pt idx="14">
                  <c:v>25</c:v>
                </c:pt>
                <c:pt idx="16">
                  <c:v>21</c:v>
                </c:pt>
                <c:pt idx="17">
                  <c:v>19</c:v>
                </c:pt>
                <c:pt idx="18">
                  <c:v>18</c:v>
                </c:pt>
                <c:pt idx="20">
                  <c:v>21</c:v>
                </c:pt>
                <c:pt idx="21">
                  <c:v>20</c:v>
                </c:pt>
                <c:pt idx="22">
                  <c:v>20</c:v>
                </c:pt>
                <c:pt idx="24">
                  <c:v>18</c:v>
                </c:pt>
                <c:pt idx="25">
                  <c:v>15</c:v>
                </c:pt>
                <c:pt idx="26">
                  <c:v>14</c:v>
                </c:pt>
                <c:pt idx="28">
                  <c:v>24</c:v>
                </c:pt>
                <c:pt idx="29">
                  <c:v>20</c:v>
                </c:pt>
                <c:pt idx="30">
                  <c:v>20</c:v>
                </c:pt>
                <c:pt idx="32">
                  <c:v>24</c:v>
                </c:pt>
                <c:pt idx="33">
                  <c:v>23</c:v>
                </c:pt>
                <c:pt idx="34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7-38FF-4AB9-AC25-D7A3A03FCC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739156352"/>
        <c:axId val="739157888"/>
      </c:barChart>
      <c:catAx>
        <c:axId val="7391563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739157888"/>
        <c:crosses val="autoZero"/>
        <c:auto val="1"/>
        <c:lblAlgn val="ctr"/>
        <c:lblOffset val="100"/>
        <c:noMultiLvlLbl val="0"/>
      </c:catAx>
      <c:valAx>
        <c:axId val="739157888"/>
        <c:scaling>
          <c:orientation val="minMax"/>
          <c:max val="12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7391563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551638030806255E-3"/>
          <c:y val="4.6900734833928662E-2"/>
          <c:w val="0.86393138385291501"/>
          <c:h val="0.83993328186001337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Feuil1!$B$1</c:f>
              <c:strCache>
                <c:ptCount val="1"/>
                <c:pt idx="0">
                  <c:v>DK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Feuil1!$B$2:$B$6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58-88DF-4CDC-A48D-053E0A607B78}"/>
            </c:ext>
          </c:extLst>
        </c:ser>
        <c:ser>
          <c:idx val="2"/>
          <c:order val="1"/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D0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88DF-4CDC-A48D-053E0A607B78}"/>
              </c:ext>
            </c:extLst>
          </c:dPt>
          <c:dPt>
            <c:idx val="1"/>
            <c:invertIfNegative val="0"/>
            <c:bubble3D val="0"/>
            <c:spPr>
              <a:solidFill>
                <a:srgbClr val="00D0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88DF-4CDC-A48D-053E0A607B78}"/>
              </c:ext>
            </c:extLst>
          </c:dPt>
          <c:dPt>
            <c:idx val="2"/>
            <c:invertIfNegative val="0"/>
            <c:bubble3D val="0"/>
            <c:spPr>
              <a:solidFill>
                <a:srgbClr val="C3D9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88DF-4CDC-A48D-053E0A607B78}"/>
              </c:ext>
            </c:extLst>
          </c:dPt>
          <c:dPt>
            <c:idx val="4"/>
            <c:invertIfNegative val="0"/>
            <c:bubble3D val="0"/>
            <c:spPr>
              <a:solidFill>
                <a:srgbClr val="C3D9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88DF-4CDC-A48D-053E0A607B78}"/>
              </c:ext>
            </c:extLst>
          </c:dPt>
          <c:dPt>
            <c:idx val="5"/>
            <c:invertIfNegative val="0"/>
            <c:bubble3D val="0"/>
            <c:spPr>
              <a:solidFill>
                <a:srgbClr val="8FCDD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88DF-4CDC-A48D-053E0A607B78}"/>
              </c:ext>
            </c:extLst>
          </c:dPt>
          <c:dPt>
            <c:idx val="6"/>
            <c:invertIfNegative val="0"/>
            <c:bubble3D val="0"/>
            <c:spPr>
              <a:solidFill>
                <a:srgbClr val="8FCDD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88DF-4CDC-A48D-053E0A607B78}"/>
              </c:ext>
            </c:extLst>
          </c:dPt>
          <c:dPt>
            <c:idx val="8"/>
            <c:invertIfNegative val="0"/>
            <c:bubble3D val="0"/>
            <c:spPr>
              <a:solidFill>
                <a:srgbClr val="8FCDD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0-88DF-4CDC-A48D-053E0A607B78}"/>
              </c:ext>
            </c:extLst>
          </c:dPt>
          <c:dPt>
            <c:idx val="9"/>
            <c:invertIfNegative val="0"/>
            <c:bubble3D val="0"/>
            <c:spPr>
              <a:solidFill>
                <a:srgbClr val="8FCDD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2-88DF-4CDC-A48D-053E0A607B78}"/>
              </c:ext>
            </c:extLst>
          </c:dPt>
          <c:dPt>
            <c:idx val="10"/>
            <c:invertIfNegative val="0"/>
            <c:bubble3D val="0"/>
            <c:spPr>
              <a:solidFill>
                <a:srgbClr val="8FCDD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4-88DF-4CDC-A48D-053E0A607B78}"/>
              </c:ext>
            </c:extLst>
          </c:dPt>
          <c:dPt>
            <c:idx val="1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6-88DF-4CDC-A48D-053E0A607B78}"/>
              </c:ext>
            </c:extLst>
          </c:dPt>
          <c:dPt>
            <c:idx val="13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8-88DF-4CDC-A48D-053E0A607B78}"/>
              </c:ext>
            </c:extLst>
          </c:dPt>
          <c:dPt>
            <c:idx val="14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A-88DF-4CDC-A48D-053E0A607B7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Feuil1!$A$2:$A$7</c:f>
              <c:numCache>
                <c:formatCode>General</c:formatCode>
                <c:ptCount val="6"/>
                <c:pt idx="0">
                  <c:v>2025</c:v>
                </c:pt>
                <c:pt idx="2">
                  <c:v>2025</c:v>
                </c:pt>
                <c:pt idx="4">
                  <c:v>2025</c:v>
                </c:pt>
              </c:numCache>
            </c:numRef>
          </c:cat>
          <c:val>
            <c:numRef>
              <c:f>Feuil1!$C$2:$C$6</c:f>
              <c:numCache>
                <c:formatCode>General</c:formatCode>
                <c:ptCount val="5"/>
                <c:pt idx="0" formatCode="0">
                  <c:v>44</c:v>
                </c:pt>
                <c:pt idx="2" formatCode="0">
                  <c:v>45</c:v>
                </c:pt>
                <c:pt idx="4" formatCode="0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88DF-4CDC-A48D-053E0A607B78}"/>
            </c:ext>
          </c:extLst>
        </c:ser>
        <c:ser>
          <c:idx val="1"/>
          <c:order val="2"/>
          <c:tx>
            <c:strRef>
              <c:f>Feuil1!$D$1</c:f>
              <c:strCache>
                <c:ptCount val="1"/>
                <c:pt idx="0">
                  <c:v>Currently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88DF-4CDC-A48D-053E0A607B78}"/>
              </c:ext>
            </c:extLst>
          </c:dPt>
          <c:dPt>
            <c:idx val="1"/>
            <c:invertIfNegative val="0"/>
            <c:bubble3D val="0"/>
            <c:spPr>
              <a:solidFill>
                <a:srgbClr val="00915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88DF-4CDC-A48D-053E0A607B7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88DF-4CDC-A48D-053E0A607B78}"/>
              </c:ext>
            </c:extLst>
          </c:dPt>
          <c:dPt>
            <c:idx val="4"/>
            <c:invertIfNegative val="0"/>
            <c:bubble3D val="0"/>
            <c:spPr>
              <a:solidFill>
                <a:srgbClr val="A3C43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88DF-4CDC-A48D-053E0A607B7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88DF-4CDC-A48D-053E0A607B7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88DF-4CDC-A48D-053E0A607B78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9-88DF-4CDC-A48D-053E0A607B78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B-88DF-4CDC-A48D-053E0A607B78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D-88DF-4CDC-A48D-053E0A607B78}"/>
              </c:ext>
            </c:extLst>
          </c:dPt>
          <c:dPt>
            <c:idx val="1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F-88DF-4CDC-A48D-053E0A607B78}"/>
              </c:ext>
            </c:extLst>
          </c:dPt>
          <c:dPt>
            <c:idx val="13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1-88DF-4CDC-A48D-053E0A607B78}"/>
              </c:ext>
            </c:extLst>
          </c:dPt>
          <c:dPt>
            <c:idx val="14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3-88DF-4CDC-A48D-053E0A607B7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Feuil1!$A$2:$A$7</c:f>
              <c:numCache>
                <c:formatCode>General</c:formatCode>
                <c:ptCount val="6"/>
                <c:pt idx="0">
                  <c:v>2025</c:v>
                </c:pt>
                <c:pt idx="2">
                  <c:v>2025</c:v>
                </c:pt>
                <c:pt idx="4">
                  <c:v>2025</c:v>
                </c:pt>
              </c:numCache>
            </c:numRef>
          </c:cat>
          <c:val>
            <c:numRef>
              <c:f>Feuil1!$D$2:$D$6</c:f>
              <c:numCache>
                <c:formatCode>General</c:formatCode>
                <c:ptCount val="5"/>
                <c:pt idx="0" formatCode="0">
                  <c:v>30</c:v>
                </c:pt>
                <c:pt idx="2" formatCode="0">
                  <c:v>34</c:v>
                </c:pt>
                <c:pt idx="4" formatCode="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4-88DF-4CDC-A48D-053E0A607B78}"/>
            </c:ext>
          </c:extLst>
        </c:ser>
        <c:ser>
          <c:idx val="0"/>
          <c:order val="3"/>
          <c:tx>
            <c:strRef>
              <c:f>Feuil1!$E$1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rgbClr val="265E6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48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6-88DF-4CDC-A48D-053E0A607B78}"/>
              </c:ext>
            </c:extLst>
          </c:dPt>
          <c:dPt>
            <c:idx val="1"/>
            <c:invertIfNegative val="0"/>
            <c:bubble3D val="0"/>
            <c:spPr>
              <a:solidFill>
                <a:srgbClr val="0048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8-88DF-4CDC-A48D-053E0A607B78}"/>
              </c:ext>
            </c:extLst>
          </c:dPt>
          <c:dPt>
            <c:idx val="2"/>
            <c:invertIfNegative val="0"/>
            <c:bubble3D val="0"/>
            <c:spPr>
              <a:solidFill>
                <a:srgbClr val="7C952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A-88DF-4CDC-A48D-053E0A607B78}"/>
              </c:ext>
            </c:extLst>
          </c:dPt>
          <c:dPt>
            <c:idx val="4"/>
            <c:invertIfNegative val="0"/>
            <c:bubble3D val="0"/>
            <c:spPr>
              <a:solidFill>
                <a:srgbClr val="7C952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C-88DF-4CDC-A48D-053E0A607B78}"/>
              </c:ext>
            </c:extLst>
          </c:dPt>
          <c:dPt>
            <c:idx val="5"/>
            <c:invertIfNegative val="0"/>
            <c:bubble3D val="0"/>
            <c:spPr>
              <a:solidFill>
                <a:srgbClr val="265E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E-88DF-4CDC-A48D-053E0A607B78}"/>
              </c:ext>
            </c:extLst>
          </c:dPt>
          <c:dPt>
            <c:idx val="6"/>
            <c:invertIfNegative val="0"/>
            <c:bubble3D val="0"/>
            <c:spPr>
              <a:solidFill>
                <a:srgbClr val="265E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0-88DF-4CDC-A48D-053E0A607B78}"/>
              </c:ext>
            </c:extLst>
          </c:dPt>
          <c:dPt>
            <c:idx val="8"/>
            <c:invertIfNegative val="0"/>
            <c:bubble3D val="0"/>
            <c:spPr>
              <a:solidFill>
                <a:srgbClr val="265E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2-88DF-4CDC-A48D-053E0A607B78}"/>
              </c:ext>
            </c:extLst>
          </c:dPt>
          <c:dPt>
            <c:idx val="9"/>
            <c:invertIfNegative val="0"/>
            <c:bubble3D val="0"/>
            <c:spPr>
              <a:solidFill>
                <a:srgbClr val="265E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4-88DF-4CDC-A48D-053E0A607B78}"/>
              </c:ext>
            </c:extLst>
          </c:dPt>
          <c:dPt>
            <c:idx val="10"/>
            <c:invertIfNegative val="0"/>
            <c:bubble3D val="0"/>
            <c:spPr>
              <a:solidFill>
                <a:srgbClr val="265E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6-88DF-4CDC-A48D-053E0A607B78}"/>
              </c:ext>
            </c:extLst>
          </c:dPt>
          <c:dLbls>
            <c:numFmt formatCode="0;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Feuil1!$A$2:$A$7</c:f>
              <c:numCache>
                <c:formatCode>General</c:formatCode>
                <c:ptCount val="6"/>
                <c:pt idx="0">
                  <c:v>2025</c:v>
                </c:pt>
                <c:pt idx="2">
                  <c:v>2025</c:v>
                </c:pt>
                <c:pt idx="4">
                  <c:v>2025</c:v>
                </c:pt>
              </c:numCache>
            </c:numRef>
          </c:cat>
          <c:val>
            <c:numRef>
              <c:f>Feuil1!$E$2:$E$6</c:f>
              <c:numCache>
                <c:formatCode>General</c:formatCode>
                <c:ptCount val="5"/>
                <c:pt idx="0" formatCode="0">
                  <c:v>26</c:v>
                </c:pt>
                <c:pt idx="2" formatCode="0">
                  <c:v>21</c:v>
                </c:pt>
                <c:pt idx="4" formatCode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7-88DF-4CDC-A48D-053E0A607B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110006848"/>
        <c:axId val="1110003240"/>
      </c:barChart>
      <c:catAx>
        <c:axId val="111000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chemeClr val="tx1"/>
                </a:solidFill>
                <a:latin typeface="BNPP Sans Light" panose="02000503020000020004" charset="0"/>
                <a:ea typeface="+mn-ea"/>
                <a:cs typeface="+mn-cs"/>
              </a:defRPr>
            </a:pPr>
            <a:endParaRPr lang="en-US"/>
          </a:p>
        </c:txPr>
        <c:crossAx val="1110003240"/>
        <c:crosses val="autoZero"/>
        <c:auto val="1"/>
        <c:lblAlgn val="ctr"/>
        <c:lblOffset val="100"/>
        <c:noMultiLvlLbl val="0"/>
      </c:catAx>
      <c:valAx>
        <c:axId val="1110003240"/>
        <c:scaling>
          <c:orientation val="minMax"/>
          <c:max val="10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11000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904665448380823E-2"/>
          <c:y val="1.8004117414064363E-2"/>
          <c:w val="0.86019066910323871"/>
          <c:h val="0.96571179651748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Considered</c:v>
                </c:pt>
              </c:strCache>
            </c:strRef>
          </c:tx>
          <c:spPr>
            <a:solidFill>
              <a:srgbClr val="00915A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A30-4360-8B24-E75C39BAC5C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A30-4360-8B24-E75C39BAC5CC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A30-4360-8B24-E75C39BAC5CC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4A30-4360-8B24-E75C39BAC5C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4A30-4360-8B24-E75C39BAC5CC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4A30-4360-8B24-E75C39BAC5C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4A30-4360-8B24-E75C39BAC5CC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4A30-4360-8B24-E75C39BAC5CC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4A30-4360-8B24-E75C39BAC5CC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4A30-4360-8B24-E75C39BAC5C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4A30-4360-8B24-E75C39BAC5CC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4A30-4360-8B24-E75C39BAC5CC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4A30-4360-8B24-E75C39BAC5CC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4A30-4360-8B24-E75C39BAC5CC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4A30-4360-8B24-E75C39BAC5CC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4A30-4360-8B24-E75C39BAC5CC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4A30-4360-8B24-E75C39BAC5CC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4A30-4360-8B24-E75C39BAC5CC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4A30-4360-8B24-E75C39BAC5CC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B-4A30-4360-8B24-E75C39BAC5CC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C-4A30-4360-8B24-E75C39BAC5CC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4A30-4360-8B24-E75C39BAC5CC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F-4A30-4360-8B24-E75C39BAC5CC}"/>
              </c:ext>
            </c:extLst>
          </c:dPt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0-4A30-4360-8B24-E75C39BAC5CC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4A30-4360-8B24-E75C39BAC5CC}"/>
              </c:ext>
            </c:extLst>
          </c:dPt>
          <c:dPt>
            <c:idx val="2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A30-4360-8B24-E75C39BAC5CC}"/>
              </c:ext>
            </c:extLst>
          </c:dPt>
          <c:dPt>
            <c:idx val="3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3-4A30-4360-8B24-E75C39BAC5CC}"/>
              </c:ext>
            </c:extLst>
          </c:dPt>
          <c:dPt>
            <c:idx val="3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4-4A30-4360-8B24-E75C39BAC5CC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5-4A30-4360-8B24-E75C39BAC5CC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6-4A30-4360-8B24-E75C39BAC5CC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Feuil1!$A$2:$A$16</c:f>
              <c:numCache>
                <c:formatCode>General</c:formatCode>
                <c:ptCount val="15"/>
                <c:pt idx="0">
                  <c:v>2025</c:v>
                </c:pt>
                <c:pt idx="2">
                  <c:v>2025</c:v>
                </c:pt>
                <c:pt idx="4">
                  <c:v>2025</c:v>
                </c:pt>
                <c:pt idx="6">
                  <c:v>2025</c:v>
                </c:pt>
                <c:pt idx="8">
                  <c:v>2025</c:v>
                </c:pt>
                <c:pt idx="10">
                  <c:v>2025</c:v>
                </c:pt>
                <c:pt idx="12">
                  <c:v>2025</c:v>
                </c:pt>
                <c:pt idx="14">
                  <c:v>2025</c:v>
                </c:pt>
              </c:numCache>
            </c:numRef>
          </c:cat>
          <c:val>
            <c:numRef>
              <c:f>Feuil1!$B$2:$B$16</c:f>
              <c:numCache>
                <c:formatCode>General</c:formatCode>
                <c:ptCount val="15"/>
                <c:pt idx="0" formatCode="0">
                  <c:v>51</c:v>
                </c:pt>
                <c:pt idx="2" formatCode="0">
                  <c:v>40</c:v>
                </c:pt>
                <c:pt idx="4" formatCode="0">
                  <c:v>33</c:v>
                </c:pt>
                <c:pt idx="6" formatCode="0">
                  <c:v>28</c:v>
                </c:pt>
                <c:pt idx="8" formatCode="0">
                  <c:v>26</c:v>
                </c:pt>
                <c:pt idx="10" formatCode="0">
                  <c:v>17</c:v>
                </c:pt>
                <c:pt idx="12" formatCode="0">
                  <c:v>7</c:v>
                </c:pt>
                <c:pt idx="14" formatCode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4A30-4360-8B24-E75C39BAC5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739156352"/>
        <c:axId val="739157888"/>
      </c:barChart>
      <c:catAx>
        <c:axId val="7391563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739157888"/>
        <c:crosses val="autoZero"/>
        <c:auto val="1"/>
        <c:lblAlgn val="ctr"/>
        <c:lblOffset val="100"/>
        <c:noMultiLvlLbl val="0"/>
      </c:catAx>
      <c:valAx>
        <c:axId val="739157888"/>
        <c:scaling>
          <c:orientation val="minMax"/>
          <c:max val="12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7391563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0">
          <a:latin typeface="BNPP Sans" panose="02000000000000000000" charset="0"/>
        </a:defRPr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904665448380823E-2"/>
          <c:y val="1.8004117414064363E-2"/>
          <c:w val="0.86019066910323871"/>
          <c:h val="0.96571179651748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Considered</c:v>
                </c:pt>
              </c:strCache>
            </c:strRef>
          </c:tx>
          <c:spPr>
            <a:solidFill>
              <a:srgbClr val="F0AD06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A30-4360-8B24-E75C39BAC5C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A30-4360-8B24-E75C39BAC5CC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A30-4360-8B24-E75C39BAC5CC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4A30-4360-8B24-E75C39BAC5C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4A30-4360-8B24-E75C39BAC5CC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4A30-4360-8B24-E75C39BAC5C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4A30-4360-8B24-E75C39BAC5CC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4A30-4360-8B24-E75C39BAC5CC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4A30-4360-8B24-E75C39BAC5CC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4A30-4360-8B24-E75C39BAC5C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4A30-4360-8B24-E75C39BAC5CC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4A30-4360-8B24-E75C39BAC5CC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4A30-4360-8B24-E75C39BAC5CC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4A30-4360-8B24-E75C39BAC5CC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4A30-4360-8B24-E75C39BAC5CC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4A30-4360-8B24-E75C39BAC5CC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4A30-4360-8B24-E75C39BAC5CC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4A30-4360-8B24-E75C39BAC5CC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4A30-4360-8B24-E75C39BAC5CC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B-4A30-4360-8B24-E75C39BAC5CC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C-4A30-4360-8B24-E75C39BAC5CC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4A30-4360-8B24-E75C39BAC5CC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F-4A30-4360-8B24-E75C39BAC5CC}"/>
              </c:ext>
            </c:extLst>
          </c:dPt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0-4A30-4360-8B24-E75C39BAC5CC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4A30-4360-8B24-E75C39BAC5CC}"/>
              </c:ext>
            </c:extLst>
          </c:dPt>
          <c:dPt>
            <c:idx val="2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A30-4360-8B24-E75C39BAC5CC}"/>
              </c:ext>
            </c:extLst>
          </c:dPt>
          <c:dPt>
            <c:idx val="3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3-4A30-4360-8B24-E75C39BAC5CC}"/>
              </c:ext>
            </c:extLst>
          </c:dPt>
          <c:dPt>
            <c:idx val="3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4-4A30-4360-8B24-E75C39BAC5CC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5-4A30-4360-8B24-E75C39BAC5CC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6-4A30-4360-8B24-E75C39BAC5CC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Feuil1!$A$2:$A$16</c:f>
              <c:numCache>
                <c:formatCode>General</c:formatCode>
                <c:ptCount val="15"/>
                <c:pt idx="0">
                  <c:v>2025</c:v>
                </c:pt>
                <c:pt idx="2">
                  <c:v>2025</c:v>
                </c:pt>
                <c:pt idx="4">
                  <c:v>2025</c:v>
                </c:pt>
                <c:pt idx="6">
                  <c:v>2025</c:v>
                </c:pt>
                <c:pt idx="8">
                  <c:v>2025</c:v>
                </c:pt>
                <c:pt idx="10">
                  <c:v>2025</c:v>
                </c:pt>
                <c:pt idx="12">
                  <c:v>2025</c:v>
                </c:pt>
                <c:pt idx="14">
                  <c:v>2025</c:v>
                </c:pt>
              </c:numCache>
            </c:numRef>
          </c:cat>
          <c:val>
            <c:numRef>
              <c:f>Feuil1!$B$2:$B$16</c:f>
              <c:numCache>
                <c:formatCode>General</c:formatCode>
                <c:ptCount val="15"/>
                <c:pt idx="0" formatCode="0">
                  <c:v>47</c:v>
                </c:pt>
                <c:pt idx="2" formatCode="0">
                  <c:v>42</c:v>
                </c:pt>
                <c:pt idx="4" formatCode="0">
                  <c:v>28</c:v>
                </c:pt>
                <c:pt idx="6" formatCode="0">
                  <c:v>25</c:v>
                </c:pt>
                <c:pt idx="8" formatCode="0">
                  <c:v>26</c:v>
                </c:pt>
                <c:pt idx="10" formatCode="0">
                  <c:v>19</c:v>
                </c:pt>
                <c:pt idx="12" formatCode="0">
                  <c:v>7</c:v>
                </c:pt>
                <c:pt idx="14" formatCode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4A30-4360-8B24-E75C39BAC5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739156352"/>
        <c:axId val="739157888"/>
      </c:barChart>
      <c:catAx>
        <c:axId val="7391563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739157888"/>
        <c:crosses val="autoZero"/>
        <c:auto val="1"/>
        <c:lblAlgn val="ctr"/>
        <c:lblOffset val="100"/>
        <c:noMultiLvlLbl val="0"/>
      </c:catAx>
      <c:valAx>
        <c:axId val="739157888"/>
        <c:scaling>
          <c:orientation val="minMax"/>
          <c:max val="12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7391563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0">
          <a:latin typeface="BNPP Sans" panose="02000000000000000000" charset="0"/>
        </a:defRPr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A8206-14FE-421C-905D-2ECB6981DF5F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9315F-931E-40B5-A461-5BC42B780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79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D91F375-ABD4-43B0-95A2-6A338A4A5C04}" type="datetimeFigureOut">
              <a:rPr lang="fr-FR" smtClean="0"/>
              <a:t>16/10/2025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58750" y="768350"/>
            <a:ext cx="67818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3EF5842-04F3-4695-8C7E-60D49603CB5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601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291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6458" algn="l" defTabSz="121291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2914" algn="l" defTabSz="121291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19373" algn="l" defTabSz="121291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25828" algn="l" defTabSz="121291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32285" algn="l" defTabSz="121291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38738" algn="l" defTabSz="121291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45197" algn="l" defTabSz="121291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51653" algn="l" defTabSz="121291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i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398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i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057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626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671A1-9D33-69B9-4760-95D3E798C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7DAE4E-F066-0189-EEC8-D41C888FCA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927583-B484-1BA0-406D-5EB82528A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281A5-AAC3-5173-D313-7CE15F68A7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100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835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2132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120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i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179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550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i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7192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419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002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798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i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0184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0851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i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922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i="0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819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baseline="0" dirty="0"/>
          </a:p>
          <a:p>
            <a:endParaRPr lang="fr-FR" b="1" i="0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576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239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i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646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02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i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249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285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17290" y="478938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rmAutofit/>
          </a:bodyPr>
          <a:lstStyle>
            <a:lvl1pPr marL="0" indent="0" algn="l">
              <a:buNone/>
              <a:defRPr sz="3300" cap="all" baseline="0">
                <a:solidFill>
                  <a:schemeClr val="bg1"/>
                </a:solidFill>
                <a:latin typeface="+mj-lt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6907A2E-445F-470A-BDCC-D1A94632A0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9" b="18749"/>
          <a:stretch/>
        </p:blipFill>
        <p:spPr>
          <a:xfrm>
            <a:off x="430238" y="432242"/>
            <a:ext cx="11261674" cy="4639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green oval with black text&#10;&#10;Description automatically generated">
            <a:extLst>
              <a:ext uri="{FF2B5EF4-FFF2-40B4-BE49-F238E27FC236}">
                <a16:creationId xmlns:a16="http://schemas.microsoft.com/office/drawing/2014/main" id="{D190F1AC-373C-A577-CD26-BF9D5AA86B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1" y="5088835"/>
            <a:ext cx="2148936" cy="1351722"/>
          </a:xfrm>
          <a:prstGeom prst="rect">
            <a:avLst/>
          </a:prstGeom>
        </p:spPr>
      </p:pic>
      <p:pic>
        <p:nvPicPr>
          <p:cNvPr id="5" name="Image 4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5665BB5A-555D-B41B-0ED1-F867884A18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894" y="5323146"/>
            <a:ext cx="967478" cy="8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34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1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E20863-D5FA-EFBE-82EB-C55D81CF8CE9}"/>
              </a:ext>
            </a:extLst>
          </p:cNvPr>
          <p:cNvSpPr/>
          <p:nvPr userDrawn="1"/>
        </p:nvSpPr>
        <p:spPr>
          <a:xfrm>
            <a:off x="0" y="0"/>
            <a:ext cx="5391744" cy="5099050"/>
          </a:xfrm>
          <a:prstGeom prst="rect">
            <a:avLst/>
          </a:prstGeom>
          <a:solidFill>
            <a:srgbClr val="00915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CBB6EE47-54DE-91DA-860E-2D5A59652A61}"/>
              </a:ext>
            </a:extLst>
          </p:cNvPr>
          <p:cNvSpPr/>
          <p:nvPr userDrawn="1"/>
        </p:nvSpPr>
        <p:spPr>
          <a:xfrm>
            <a:off x="0" y="0"/>
            <a:ext cx="5574766" cy="6859588"/>
          </a:xfrm>
          <a:prstGeom prst="frame">
            <a:avLst>
              <a:gd name="adj1" fmla="val 2637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810A03-516F-E7D7-EA44-B81535DDB470}"/>
              </a:ext>
            </a:extLst>
          </p:cNvPr>
          <p:cNvSpPr/>
          <p:nvPr userDrawn="1"/>
        </p:nvSpPr>
        <p:spPr>
          <a:xfrm>
            <a:off x="5391744" y="582354"/>
            <a:ext cx="4465292" cy="56966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63E6DB-8F99-6198-E0ED-CC42CFB93DA3}"/>
              </a:ext>
            </a:extLst>
          </p:cNvPr>
          <p:cNvSpPr/>
          <p:nvPr userDrawn="1"/>
        </p:nvSpPr>
        <p:spPr>
          <a:xfrm>
            <a:off x="4179444" y="582355"/>
            <a:ext cx="1212300" cy="4516696"/>
          </a:xfrm>
          <a:prstGeom prst="rect">
            <a:avLst/>
          </a:prstGeom>
          <a:solidFill>
            <a:srgbClr val="00685E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7" name="Image 6" descr="Une image contenant arbre, plein air, personne, Vélo - Équipement et matériel&#10;&#10;Description générée automatiquement">
            <a:extLst>
              <a:ext uri="{FF2B5EF4-FFF2-40B4-BE49-F238E27FC236}">
                <a16:creationId xmlns:a16="http://schemas.microsoft.com/office/drawing/2014/main" id="{5189B947-AE26-22DE-AF84-EB38376C20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3155" r="21315" b="410"/>
          <a:stretch/>
        </p:blipFill>
        <p:spPr>
          <a:xfrm>
            <a:off x="4716206" y="1100901"/>
            <a:ext cx="4607859" cy="4657786"/>
          </a:xfrm>
          <a:prstGeom prst="rect">
            <a:avLst/>
          </a:prstGeom>
        </p:spPr>
      </p:pic>
      <p:pic>
        <p:nvPicPr>
          <p:cNvPr id="2" name="Picture 7" descr="A green oval with black text&#10;&#10;Description automatically generated">
            <a:extLst>
              <a:ext uri="{FF2B5EF4-FFF2-40B4-BE49-F238E27FC236}">
                <a16:creationId xmlns:a16="http://schemas.microsoft.com/office/drawing/2014/main" id="{C23ABB1B-090B-7C7A-CB2A-D87C495472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01" y="5461698"/>
            <a:ext cx="2148936" cy="1351722"/>
          </a:xfrm>
          <a:prstGeom prst="rect">
            <a:avLst/>
          </a:prstGeom>
        </p:spPr>
      </p:pic>
      <p:pic>
        <p:nvPicPr>
          <p:cNvPr id="3" name="Image 2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DE9E2B66-24A9-D43E-BEB5-788130AC81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484" y="5696009"/>
            <a:ext cx="967478" cy="8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28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E20863-D5FA-EFBE-82EB-C55D81CF8CE9}"/>
              </a:ext>
            </a:extLst>
          </p:cNvPr>
          <p:cNvSpPr/>
          <p:nvPr userDrawn="1"/>
        </p:nvSpPr>
        <p:spPr>
          <a:xfrm>
            <a:off x="0" y="0"/>
            <a:ext cx="5531224" cy="5402849"/>
          </a:xfrm>
          <a:prstGeom prst="rect">
            <a:avLst/>
          </a:prstGeom>
          <a:solidFill>
            <a:srgbClr val="00915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869379AB-F44B-DBD9-4B44-ECBE71B14D03}"/>
              </a:ext>
            </a:extLst>
          </p:cNvPr>
          <p:cNvSpPr/>
          <p:nvPr userDrawn="1"/>
        </p:nvSpPr>
        <p:spPr>
          <a:xfrm>
            <a:off x="-1" y="0"/>
            <a:ext cx="5531225" cy="6859588"/>
          </a:xfrm>
          <a:prstGeom prst="frame">
            <a:avLst>
              <a:gd name="adj1" fmla="val 2637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7621BA-8873-4A6E-AD71-A66DF0E702A7}"/>
              </a:ext>
            </a:extLst>
          </p:cNvPr>
          <p:cNvSpPr>
            <a:spLocks/>
          </p:cNvSpPr>
          <p:nvPr userDrawn="1"/>
        </p:nvSpPr>
        <p:spPr>
          <a:xfrm>
            <a:off x="5384800" y="444500"/>
            <a:ext cx="6356350" cy="58928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027D10-F55C-0171-C2F9-71F875093ABE}"/>
              </a:ext>
            </a:extLst>
          </p:cNvPr>
          <p:cNvSpPr/>
          <p:nvPr userDrawn="1"/>
        </p:nvSpPr>
        <p:spPr>
          <a:xfrm>
            <a:off x="4540250" y="444500"/>
            <a:ext cx="844550" cy="4958349"/>
          </a:xfrm>
          <a:prstGeom prst="rect">
            <a:avLst/>
          </a:prstGeom>
          <a:solidFill>
            <a:srgbClr val="00685E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3" name="Image 2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B08A5562-9706-A3E2-30E5-CA8251E8D3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484" y="5696009"/>
            <a:ext cx="967478" cy="883100"/>
          </a:xfrm>
          <a:prstGeom prst="rect">
            <a:avLst/>
          </a:prstGeom>
        </p:spPr>
      </p:pic>
      <p:pic>
        <p:nvPicPr>
          <p:cNvPr id="4" name="Image 3" descr="Une image contenant Police, Graphique, texte, graphisme&#10;&#10;Description générée automatiquement">
            <a:extLst>
              <a:ext uri="{FF2B5EF4-FFF2-40B4-BE49-F238E27FC236}">
                <a16:creationId xmlns:a16="http://schemas.microsoft.com/office/drawing/2014/main" id="{58626E52-6505-3A54-5129-6EDEF74E60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3041"/>
            <a:ext cx="2779483" cy="90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87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17290" y="478938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rmAutofit/>
          </a:bodyPr>
          <a:lstStyle>
            <a:lvl1pPr marL="0" indent="0" algn="l">
              <a:buNone/>
              <a:defRPr sz="3300" cap="all" baseline="0">
                <a:solidFill>
                  <a:schemeClr val="bg1"/>
                </a:solidFill>
                <a:latin typeface="+mj-lt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819AE5-48C2-89AD-6EAF-AB43DF4CA6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340754"/>
            <a:ext cx="4165379" cy="12953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0BB4AC-BE04-B7DE-09E1-187676E20B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1355" y="5840077"/>
            <a:ext cx="3145355" cy="2966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age 5" descr="Une image contenant personne, habits, bâtiment, plein air&#10;&#10;Description générée automatiquement">
            <a:extLst>
              <a:ext uri="{FF2B5EF4-FFF2-40B4-BE49-F238E27FC236}">
                <a16:creationId xmlns:a16="http://schemas.microsoft.com/office/drawing/2014/main" id="{201B2F9E-3409-769F-0D70-02935396D8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36" y="477466"/>
            <a:ext cx="11761911" cy="453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83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 b="18992"/>
          <a:stretch/>
        </p:blipFill>
        <p:spPr>
          <a:xfrm>
            <a:off x="0" y="20440"/>
            <a:ext cx="12122150" cy="484223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C0D22A4-87FB-8EEB-D6E5-D7D68BD7A1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340754"/>
            <a:ext cx="4165379" cy="129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84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1E0BE0D-393B-60CA-2BCE-48669B1415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1355" y="5857112"/>
            <a:ext cx="3145355" cy="2966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5150CD8-0511-28DF-EDEF-F0FE8B5E38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340754"/>
            <a:ext cx="4165379" cy="129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54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9"/>
          <a:stretch/>
        </p:blipFill>
        <p:spPr>
          <a:xfrm>
            <a:off x="0" y="20439"/>
            <a:ext cx="12122150" cy="604825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6068692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04880A7A-CCE8-33FC-CDBE-5ECBF1FA89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B661B6D-DCBF-8C06-FC41-75B3BAFD18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49646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-21244" y="608365"/>
            <a:ext cx="692237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1054" y="163356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tx2"/>
                </a:solidFill>
                <a:latin typeface="BNPP Sans Condensed" panose="02000000000000000000" pitchFamily="2" charset="0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INSERT TITLE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7DD7BF56-08C7-AAB1-A4D0-9816D2BE2E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CFBCEC2-14F4-707F-1FBC-EEAA1B75C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11188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9"/>
          <a:stretch/>
        </p:blipFill>
        <p:spPr>
          <a:xfrm>
            <a:off x="0" y="20439"/>
            <a:ext cx="12122150" cy="6048253"/>
          </a:xfrm>
          <a:prstGeom prst="rect">
            <a:avLst/>
          </a:prstGeom>
        </p:spPr>
      </p:pic>
      <p:cxnSp>
        <p:nvCxnSpPr>
          <p:cNvPr id="3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-21244" y="608365"/>
            <a:ext cx="692237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1054" y="163356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tx2"/>
                </a:solidFill>
                <a:latin typeface="BNPP Sans Condensed" panose="02000000000000000000" pitchFamily="2" charset="0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INSERT TITLE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22150" cy="6068692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DCD3BAC6-1622-E4F4-0D85-0C5894873F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1AC733B-4088-78C3-6D60-67FEDF23C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34147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377492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9"/>
          <p:cNvCxnSpPr/>
          <p:nvPr userDrawn="1"/>
        </p:nvCxnSpPr>
        <p:spPr>
          <a:xfrm>
            <a:off x="11377492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5E4A4F57-2651-01CE-5BCD-09ACB8C49B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CD1B407-9018-7E22-5F7A-4080237736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07870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E20863-D5FA-EFBE-82EB-C55D81CF8CE9}"/>
              </a:ext>
            </a:extLst>
          </p:cNvPr>
          <p:cNvSpPr/>
          <p:nvPr userDrawn="1"/>
        </p:nvSpPr>
        <p:spPr>
          <a:xfrm>
            <a:off x="0" y="0"/>
            <a:ext cx="5391744" cy="5099050"/>
          </a:xfrm>
          <a:prstGeom prst="rect">
            <a:avLst/>
          </a:prstGeom>
          <a:solidFill>
            <a:srgbClr val="00915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CBB6EE47-54DE-91DA-860E-2D5A59652A61}"/>
              </a:ext>
            </a:extLst>
          </p:cNvPr>
          <p:cNvSpPr/>
          <p:nvPr userDrawn="1"/>
        </p:nvSpPr>
        <p:spPr>
          <a:xfrm>
            <a:off x="0" y="0"/>
            <a:ext cx="5574766" cy="6859588"/>
          </a:xfrm>
          <a:prstGeom prst="frame">
            <a:avLst>
              <a:gd name="adj1" fmla="val 2637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810A03-516F-E7D7-EA44-B81535DDB470}"/>
              </a:ext>
            </a:extLst>
          </p:cNvPr>
          <p:cNvSpPr/>
          <p:nvPr userDrawn="1"/>
        </p:nvSpPr>
        <p:spPr>
          <a:xfrm>
            <a:off x="5391744" y="582354"/>
            <a:ext cx="4465292" cy="56966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63E6DB-8F99-6198-E0ED-CC42CFB93DA3}"/>
              </a:ext>
            </a:extLst>
          </p:cNvPr>
          <p:cNvSpPr/>
          <p:nvPr userDrawn="1"/>
        </p:nvSpPr>
        <p:spPr>
          <a:xfrm>
            <a:off x="4179444" y="582355"/>
            <a:ext cx="1212300" cy="4516696"/>
          </a:xfrm>
          <a:prstGeom prst="rect">
            <a:avLst/>
          </a:prstGeom>
          <a:solidFill>
            <a:srgbClr val="00685E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3" name="Image 2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7CEB58A1-F98D-DC0B-94C6-39E4290168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484" y="5696009"/>
            <a:ext cx="967478" cy="883100"/>
          </a:xfrm>
          <a:prstGeom prst="rect">
            <a:avLst/>
          </a:prstGeom>
        </p:spPr>
      </p:pic>
      <p:pic>
        <p:nvPicPr>
          <p:cNvPr id="4" name="Image 3" descr="Une image contenant Police, Graphique, texte, graphisme&#10;&#10;Description générée automatiquement">
            <a:extLst>
              <a:ext uri="{FF2B5EF4-FFF2-40B4-BE49-F238E27FC236}">
                <a16:creationId xmlns:a16="http://schemas.microsoft.com/office/drawing/2014/main" id="{F73AB1E9-6D0C-7896-2F67-FD464879AF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3041"/>
            <a:ext cx="2779483" cy="90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86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17290" y="478938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rmAutofit/>
          </a:bodyPr>
          <a:lstStyle>
            <a:lvl1pPr marL="0" indent="0" algn="l">
              <a:buNone/>
              <a:defRPr sz="3300" cap="all" baseline="0">
                <a:solidFill>
                  <a:schemeClr val="bg1"/>
                </a:solidFill>
                <a:latin typeface="+mj-lt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819AE5-48C2-89AD-6EAF-AB43DF4CA6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340754"/>
            <a:ext cx="4165379" cy="12953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0BB4AC-BE04-B7DE-09E1-187676E20B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1355" y="5840077"/>
            <a:ext cx="3145355" cy="2966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age 5" descr="Une image contenant personne, habits, bâtiment, plein air&#10;&#10;Description générée automatiquement">
            <a:extLst>
              <a:ext uri="{FF2B5EF4-FFF2-40B4-BE49-F238E27FC236}">
                <a16:creationId xmlns:a16="http://schemas.microsoft.com/office/drawing/2014/main" id="{201B2F9E-3409-769F-0D70-02935396D8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36" y="477466"/>
            <a:ext cx="11761911" cy="453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41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1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E20863-D5FA-EFBE-82EB-C55D81CF8CE9}"/>
              </a:ext>
            </a:extLst>
          </p:cNvPr>
          <p:cNvSpPr/>
          <p:nvPr userDrawn="1"/>
        </p:nvSpPr>
        <p:spPr>
          <a:xfrm>
            <a:off x="0" y="0"/>
            <a:ext cx="5391744" cy="5099050"/>
          </a:xfrm>
          <a:prstGeom prst="rect">
            <a:avLst/>
          </a:prstGeom>
          <a:solidFill>
            <a:srgbClr val="00915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CBB6EE47-54DE-91DA-860E-2D5A59652A61}"/>
              </a:ext>
            </a:extLst>
          </p:cNvPr>
          <p:cNvSpPr/>
          <p:nvPr userDrawn="1"/>
        </p:nvSpPr>
        <p:spPr>
          <a:xfrm>
            <a:off x="0" y="0"/>
            <a:ext cx="5574766" cy="6859588"/>
          </a:xfrm>
          <a:prstGeom prst="frame">
            <a:avLst>
              <a:gd name="adj1" fmla="val 2637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881DA51-B771-96B6-A7D1-E3FD42C9443E}"/>
              </a:ext>
            </a:extLst>
          </p:cNvPr>
          <p:cNvGrpSpPr/>
          <p:nvPr userDrawn="1"/>
        </p:nvGrpSpPr>
        <p:grpSpPr>
          <a:xfrm>
            <a:off x="195587" y="5488152"/>
            <a:ext cx="3679728" cy="1147933"/>
            <a:chOff x="195586" y="5340754"/>
            <a:chExt cx="4152217" cy="1295331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0819AE5-48C2-89AD-6EAF-AB43DF4CA67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1941"/>
            <a:stretch/>
          </p:blipFill>
          <p:spPr>
            <a:xfrm>
              <a:off x="195586" y="5340754"/>
              <a:ext cx="1168758" cy="129533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4863196-BA44-389E-384F-3DA7EA6A354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8375"/>
            <a:stretch/>
          </p:blipFill>
          <p:spPr>
            <a:xfrm>
              <a:off x="1364343" y="5340754"/>
              <a:ext cx="2983460" cy="129533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2810A03-516F-E7D7-EA44-B81535DDB470}"/>
              </a:ext>
            </a:extLst>
          </p:cNvPr>
          <p:cNvSpPr/>
          <p:nvPr userDrawn="1"/>
        </p:nvSpPr>
        <p:spPr>
          <a:xfrm>
            <a:off x="5391744" y="582354"/>
            <a:ext cx="4465292" cy="56966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63E6DB-8F99-6198-E0ED-CC42CFB93DA3}"/>
              </a:ext>
            </a:extLst>
          </p:cNvPr>
          <p:cNvSpPr/>
          <p:nvPr userDrawn="1"/>
        </p:nvSpPr>
        <p:spPr>
          <a:xfrm>
            <a:off x="4179444" y="582355"/>
            <a:ext cx="1212300" cy="4516696"/>
          </a:xfrm>
          <a:prstGeom prst="rect">
            <a:avLst/>
          </a:prstGeom>
          <a:solidFill>
            <a:srgbClr val="00685E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7" name="Image 6" descr="Une image contenant arbre, plein air, personne, Vélo - Équipement et matériel&#10;&#10;Description générée automatiquement">
            <a:extLst>
              <a:ext uri="{FF2B5EF4-FFF2-40B4-BE49-F238E27FC236}">
                <a16:creationId xmlns:a16="http://schemas.microsoft.com/office/drawing/2014/main" id="{5189B947-AE26-22DE-AF84-EB38376C20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3155" r="21315" b="410"/>
          <a:stretch/>
        </p:blipFill>
        <p:spPr>
          <a:xfrm>
            <a:off x="4716206" y="1100901"/>
            <a:ext cx="4607859" cy="465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78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E20863-D5FA-EFBE-82EB-C55D81CF8CE9}"/>
              </a:ext>
            </a:extLst>
          </p:cNvPr>
          <p:cNvSpPr/>
          <p:nvPr userDrawn="1"/>
        </p:nvSpPr>
        <p:spPr>
          <a:xfrm>
            <a:off x="0" y="0"/>
            <a:ext cx="5531224" cy="5402849"/>
          </a:xfrm>
          <a:prstGeom prst="rect">
            <a:avLst/>
          </a:prstGeom>
          <a:solidFill>
            <a:srgbClr val="00915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869379AB-F44B-DBD9-4B44-ECBE71B14D03}"/>
              </a:ext>
            </a:extLst>
          </p:cNvPr>
          <p:cNvSpPr/>
          <p:nvPr userDrawn="1"/>
        </p:nvSpPr>
        <p:spPr>
          <a:xfrm>
            <a:off x="-1" y="0"/>
            <a:ext cx="5531225" cy="6859588"/>
          </a:xfrm>
          <a:prstGeom prst="frame">
            <a:avLst>
              <a:gd name="adj1" fmla="val 2637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7621BA-8873-4A6E-AD71-A66DF0E702A7}"/>
              </a:ext>
            </a:extLst>
          </p:cNvPr>
          <p:cNvSpPr>
            <a:spLocks/>
          </p:cNvSpPr>
          <p:nvPr userDrawn="1"/>
        </p:nvSpPr>
        <p:spPr>
          <a:xfrm>
            <a:off x="5384800" y="444500"/>
            <a:ext cx="6356350" cy="58928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027D10-F55C-0171-C2F9-71F875093ABE}"/>
              </a:ext>
            </a:extLst>
          </p:cNvPr>
          <p:cNvSpPr/>
          <p:nvPr userDrawn="1"/>
        </p:nvSpPr>
        <p:spPr>
          <a:xfrm>
            <a:off x="4540250" y="444500"/>
            <a:ext cx="844550" cy="4958349"/>
          </a:xfrm>
          <a:prstGeom prst="rect">
            <a:avLst/>
          </a:prstGeom>
          <a:solidFill>
            <a:srgbClr val="00685E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464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17290" y="478938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rmAutofit/>
          </a:bodyPr>
          <a:lstStyle>
            <a:lvl1pPr marL="0" indent="0" algn="l">
              <a:buNone/>
              <a:defRPr sz="3300" cap="all" baseline="0">
                <a:solidFill>
                  <a:schemeClr val="bg1"/>
                </a:solidFill>
                <a:latin typeface="+mj-lt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819AE5-48C2-89AD-6EAF-AB43DF4CA6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340754"/>
            <a:ext cx="4165379" cy="12953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0BB4AC-BE04-B7DE-09E1-187676E20B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1355" y="5840077"/>
            <a:ext cx="3145355" cy="2966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age 5" descr="Une image contenant personne, habits, bâtiment, plein air&#10;&#10;Description générée automatiquement">
            <a:extLst>
              <a:ext uri="{FF2B5EF4-FFF2-40B4-BE49-F238E27FC236}">
                <a16:creationId xmlns:a16="http://schemas.microsoft.com/office/drawing/2014/main" id="{201B2F9E-3409-769F-0D70-02935396D8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36" y="477466"/>
            <a:ext cx="11761911" cy="453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83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 b="18992"/>
          <a:stretch/>
        </p:blipFill>
        <p:spPr>
          <a:xfrm>
            <a:off x="0" y="20440"/>
            <a:ext cx="12122150" cy="484223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C0D22A4-87FB-8EEB-D6E5-D7D68BD7A1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340754"/>
            <a:ext cx="4165379" cy="129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79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1E0BE0D-393B-60CA-2BCE-48669B1415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1355" y="5857112"/>
            <a:ext cx="3145355" cy="2966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5150CD8-0511-28DF-EDEF-F0FE8B5E38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340754"/>
            <a:ext cx="4165379" cy="129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22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9"/>
          <a:stretch/>
        </p:blipFill>
        <p:spPr>
          <a:xfrm>
            <a:off x="0" y="20439"/>
            <a:ext cx="12122150" cy="604825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6068692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04880A7A-CCE8-33FC-CDBE-5ECBF1FA89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B661B6D-DCBF-8C06-FC41-75B3BAFD18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771985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-21244" y="608365"/>
            <a:ext cx="692237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1054" y="163356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tx2"/>
                </a:solidFill>
                <a:latin typeface="BNPP Sans Condensed" panose="02000000000000000000" pitchFamily="2" charset="0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INSERT TITLE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7DD7BF56-08C7-AAB1-A4D0-9816D2BE2E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CFBCEC2-14F4-707F-1FBC-EEAA1B75C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89899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9"/>
          <a:stretch/>
        </p:blipFill>
        <p:spPr>
          <a:xfrm>
            <a:off x="0" y="20439"/>
            <a:ext cx="12122150" cy="6048253"/>
          </a:xfrm>
          <a:prstGeom prst="rect">
            <a:avLst/>
          </a:prstGeom>
        </p:spPr>
      </p:pic>
      <p:cxnSp>
        <p:nvCxnSpPr>
          <p:cNvPr id="3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-21244" y="608365"/>
            <a:ext cx="692237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1054" y="163356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tx2"/>
                </a:solidFill>
                <a:latin typeface="BNPP Sans Condensed" panose="02000000000000000000" pitchFamily="2" charset="0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INSERT TITLE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22150" cy="6068692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DCD3BAC6-1622-E4F4-0D85-0C5894873F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1AC733B-4088-78C3-6D60-67FEDF23C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592484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377492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9"/>
          <p:cNvCxnSpPr/>
          <p:nvPr userDrawn="1"/>
        </p:nvCxnSpPr>
        <p:spPr>
          <a:xfrm>
            <a:off x="11377492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5E4A4F57-2651-01CE-5BCD-09ACB8C49B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CD1B407-9018-7E22-5F7A-4080237736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075028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E20863-D5FA-EFBE-82EB-C55D81CF8CE9}"/>
              </a:ext>
            </a:extLst>
          </p:cNvPr>
          <p:cNvSpPr/>
          <p:nvPr userDrawn="1"/>
        </p:nvSpPr>
        <p:spPr>
          <a:xfrm>
            <a:off x="0" y="0"/>
            <a:ext cx="5391744" cy="5099050"/>
          </a:xfrm>
          <a:prstGeom prst="rect">
            <a:avLst/>
          </a:prstGeom>
          <a:solidFill>
            <a:srgbClr val="00915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CBB6EE47-54DE-91DA-860E-2D5A59652A61}"/>
              </a:ext>
            </a:extLst>
          </p:cNvPr>
          <p:cNvSpPr/>
          <p:nvPr userDrawn="1"/>
        </p:nvSpPr>
        <p:spPr>
          <a:xfrm>
            <a:off x="0" y="0"/>
            <a:ext cx="5574766" cy="6859588"/>
          </a:xfrm>
          <a:prstGeom prst="frame">
            <a:avLst>
              <a:gd name="adj1" fmla="val 2637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810A03-516F-E7D7-EA44-B81535DDB470}"/>
              </a:ext>
            </a:extLst>
          </p:cNvPr>
          <p:cNvSpPr/>
          <p:nvPr userDrawn="1"/>
        </p:nvSpPr>
        <p:spPr>
          <a:xfrm>
            <a:off x="5391744" y="582354"/>
            <a:ext cx="4465292" cy="56966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63E6DB-8F99-6198-E0ED-CC42CFB93DA3}"/>
              </a:ext>
            </a:extLst>
          </p:cNvPr>
          <p:cNvSpPr/>
          <p:nvPr userDrawn="1"/>
        </p:nvSpPr>
        <p:spPr>
          <a:xfrm>
            <a:off x="4179444" y="582355"/>
            <a:ext cx="1212300" cy="4516696"/>
          </a:xfrm>
          <a:prstGeom prst="rect">
            <a:avLst/>
          </a:prstGeom>
          <a:solidFill>
            <a:srgbClr val="00685E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3" name="Image 2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7CEB58A1-F98D-DC0B-94C6-39E4290168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84" y="5696009"/>
            <a:ext cx="967478" cy="883100"/>
          </a:xfrm>
          <a:prstGeom prst="rect">
            <a:avLst/>
          </a:prstGeom>
        </p:spPr>
      </p:pic>
      <p:pic>
        <p:nvPicPr>
          <p:cNvPr id="2" name="Image 1" descr="Une image contenant Police, Graphique, texte, graphisme&#10;&#10;Description générée automatiquement">
            <a:extLst>
              <a:ext uri="{FF2B5EF4-FFF2-40B4-BE49-F238E27FC236}">
                <a16:creationId xmlns:a16="http://schemas.microsoft.com/office/drawing/2014/main" id="{218686BC-2B80-6D63-0F61-3B18C6978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3041"/>
            <a:ext cx="2779483" cy="90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20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 b="18992"/>
          <a:stretch/>
        </p:blipFill>
        <p:spPr>
          <a:xfrm>
            <a:off x="0" y="20440"/>
            <a:ext cx="12122150" cy="484223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7" descr="A green oval with black text&#10;&#10;Description automatically generated">
            <a:extLst>
              <a:ext uri="{FF2B5EF4-FFF2-40B4-BE49-F238E27FC236}">
                <a16:creationId xmlns:a16="http://schemas.microsoft.com/office/drawing/2014/main" id="{DB6D1937-BCFF-259A-4285-952D13F510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1" y="5088835"/>
            <a:ext cx="2148936" cy="1351722"/>
          </a:xfrm>
          <a:prstGeom prst="rect">
            <a:avLst/>
          </a:prstGeom>
        </p:spPr>
      </p:pic>
      <p:pic>
        <p:nvPicPr>
          <p:cNvPr id="7" name="Image 6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3E7BDFB8-DB47-049A-FA23-F45D7A40ED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894" y="5323146"/>
            <a:ext cx="967478" cy="8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315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E20863-D5FA-EFBE-82EB-C55D81CF8CE9}"/>
              </a:ext>
            </a:extLst>
          </p:cNvPr>
          <p:cNvSpPr/>
          <p:nvPr userDrawn="1"/>
        </p:nvSpPr>
        <p:spPr>
          <a:xfrm>
            <a:off x="0" y="0"/>
            <a:ext cx="5391744" cy="5099050"/>
          </a:xfrm>
          <a:prstGeom prst="rect">
            <a:avLst/>
          </a:prstGeom>
          <a:solidFill>
            <a:srgbClr val="00915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CBB6EE47-54DE-91DA-860E-2D5A59652A61}"/>
              </a:ext>
            </a:extLst>
          </p:cNvPr>
          <p:cNvSpPr/>
          <p:nvPr userDrawn="1"/>
        </p:nvSpPr>
        <p:spPr>
          <a:xfrm>
            <a:off x="0" y="0"/>
            <a:ext cx="5574766" cy="6859588"/>
          </a:xfrm>
          <a:prstGeom prst="frame">
            <a:avLst>
              <a:gd name="adj1" fmla="val 2637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881DA51-B771-96B6-A7D1-E3FD42C9443E}"/>
              </a:ext>
            </a:extLst>
          </p:cNvPr>
          <p:cNvGrpSpPr/>
          <p:nvPr userDrawn="1"/>
        </p:nvGrpSpPr>
        <p:grpSpPr>
          <a:xfrm>
            <a:off x="195587" y="5488152"/>
            <a:ext cx="3679728" cy="1147933"/>
            <a:chOff x="195586" y="5340754"/>
            <a:chExt cx="4152217" cy="1295331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0819AE5-48C2-89AD-6EAF-AB43DF4CA67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5586" y="5340754"/>
              <a:ext cx="1168758" cy="129533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4863196-BA44-389E-384F-3DA7EA6A354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64343" y="5340754"/>
              <a:ext cx="2983460" cy="129533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2810A03-516F-E7D7-EA44-B81535DDB470}"/>
              </a:ext>
            </a:extLst>
          </p:cNvPr>
          <p:cNvSpPr/>
          <p:nvPr userDrawn="1"/>
        </p:nvSpPr>
        <p:spPr>
          <a:xfrm>
            <a:off x="5391744" y="582354"/>
            <a:ext cx="4465292" cy="56966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63E6DB-8F99-6198-E0ED-CC42CFB93DA3}"/>
              </a:ext>
            </a:extLst>
          </p:cNvPr>
          <p:cNvSpPr/>
          <p:nvPr userDrawn="1"/>
        </p:nvSpPr>
        <p:spPr>
          <a:xfrm>
            <a:off x="4179444" y="582355"/>
            <a:ext cx="1212300" cy="4516696"/>
          </a:xfrm>
          <a:prstGeom prst="rect">
            <a:avLst/>
          </a:prstGeom>
          <a:solidFill>
            <a:srgbClr val="00685E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7" name="Image 6" descr="Une image contenant arbre, plein air, personne, Vélo - Équipement et matériel&#10;&#10;Description générée automatiquement">
            <a:extLst>
              <a:ext uri="{FF2B5EF4-FFF2-40B4-BE49-F238E27FC236}">
                <a16:creationId xmlns:a16="http://schemas.microsoft.com/office/drawing/2014/main" id="{5189B947-AE26-22DE-AF84-EB38376C20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206" y="1100901"/>
            <a:ext cx="4607859" cy="465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06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E20863-D5FA-EFBE-82EB-C55D81CF8CE9}"/>
              </a:ext>
            </a:extLst>
          </p:cNvPr>
          <p:cNvSpPr/>
          <p:nvPr userDrawn="1"/>
        </p:nvSpPr>
        <p:spPr>
          <a:xfrm>
            <a:off x="0" y="0"/>
            <a:ext cx="5531224" cy="5402849"/>
          </a:xfrm>
          <a:prstGeom prst="rect">
            <a:avLst/>
          </a:prstGeom>
          <a:solidFill>
            <a:srgbClr val="00915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869379AB-F44B-DBD9-4B44-ECBE71B14D03}"/>
              </a:ext>
            </a:extLst>
          </p:cNvPr>
          <p:cNvSpPr/>
          <p:nvPr userDrawn="1"/>
        </p:nvSpPr>
        <p:spPr>
          <a:xfrm>
            <a:off x="-1" y="0"/>
            <a:ext cx="5531225" cy="6859588"/>
          </a:xfrm>
          <a:prstGeom prst="frame">
            <a:avLst>
              <a:gd name="adj1" fmla="val 2637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7621BA-8873-4A6E-AD71-A66DF0E702A7}"/>
              </a:ext>
            </a:extLst>
          </p:cNvPr>
          <p:cNvSpPr>
            <a:spLocks/>
          </p:cNvSpPr>
          <p:nvPr userDrawn="1"/>
        </p:nvSpPr>
        <p:spPr>
          <a:xfrm>
            <a:off x="5384800" y="444500"/>
            <a:ext cx="6356350" cy="58928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027D10-F55C-0171-C2F9-71F875093ABE}"/>
              </a:ext>
            </a:extLst>
          </p:cNvPr>
          <p:cNvSpPr/>
          <p:nvPr userDrawn="1"/>
        </p:nvSpPr>
        <p:spPr>
          <a:xfrm>
            <a:off x="4540250" y="444500"/>
            <a:ext cx="844550" cy="4958349"/>
          </a:xfrm>
          <a:prstGeom prst="rect">
            <a:avLst/>
          </a:prstGeom>
          <a:solidFill>
            <a:srgbClr val="00685E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57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17290" y="478938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rmAutofit/>
          </a:bodyPr>
          <a:lstStyle>
            <a:lvl1pPr marL="0" indent="0" algn="l">
              <a:buNone/>
              <a:defRPr sz="3300" cap="all" baseline="0">
                <a:solidFill>
                  <a:schemeClr val="bg1"/>
                </a:solidFill>
                <a:latin typeface="+mj-lt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819AE5-48C2-89AD-6EAF-AB43DF4CA6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340754"/>
            <a:ext cx="4165379" cy="12953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0BB4AC-BE04-B7DE-09E1-187676E20B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1355" y="5840077"/>
            <a:ext cx="3145355" cy="2966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age 5" descr="Une image contenant personne, habits, bâtiment, plein air&#10;&#10;Description générée automatiquement">
            <a:extLst>
              <a:ext uri="{FF2B5EF4-FFF2-40B4-BE49-F238E27FC236}">
                <a16:creationId xmlns:a16="http://schemas.microsoft.com/office/drawing/2014/main" id="{201B2F9E-3409-769F-0D70-02935396D8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36" y="477466"/>
            <a:ext cx="11761911" cy="453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13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94" b="18992"/>
          <a:stretch/>
        </p:blipFill>
        <p:spPr>
          <a:xfrm>
            <a:off x="0" y="20440"/>
            <a:ext cx="12122150" cy="484223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C0D22A4-87FB-8EEB-D6E5-D7D68BD7A1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340754"/>
            <a:ext cx="4165379" cy="129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34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1E0BE0D-393B-60CA-2BCE-48669B1415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1355" y="5857112"/>
            <a:ext cx="3145355" cy="2966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5150CD8-0511-28DF-EDEF-F0FE8B5E38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340754"/>
            <a:ext cx="4165379" cy="129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080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299"/>
          <a:stretch/>
        </p:blipFill>
        <p:spPr>
          <a:xfrm>
            <a:off x="0" y="20439"/>
            <a:ext cx="12122150" cy="604825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6068692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04880A7A-CCE8-33FC-CDBE-5ECBF1FA89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B661B6D-DCBF-8C06-FC41-75B3BAFD18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200715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-21244" y="608365"/>
            <a:ext cx="692237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1054" y="163356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tx2"/>
                </a:solidFill>
                <a:latin typeface="BNPP Sans Condensed" panose="02000000000000000000" pitchFamily="2" charset="0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INSERT TITLE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7DD7BF56-08C7-AAB1-A4D0-9816D2BE2E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CFBCEC2-14F4-707F-1FBC-EEAA1B75C7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75835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299"/>
          <a:stretch/>
        </p:blipFill>
        <p:spPr>
          <a:xfrm>
            <a:off x="0" y="20439"/>
            <a:ext cx="12122150" cy="6048253"/>
          </a:xfrm>
          <a:prstGeom prst="rect">
            <a:avLst/>
          </a:prstGeom>
        </p:spPr>
      </p:pic>
      <p:cxnSp>
        <p:nvCxnSpPr>
          <p:cNvPr id="3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-21244" y="608365"/>
            <a:ext cx="692237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1054" y="163356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tx2"/>
                </a:solidFill>
                <a:latin typeface="BNPP Sans Condensed" panose="02000000000000000000" pitchFamily="2" charset="0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INSERT TITLE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22150" cy="6068692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DCD3BAC6-1622-E4F4-0D85-0C5894873F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1AC733B-4088-78C3-6D60-67FEDF23CE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490939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377492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9"/>
          <p:cNvCxnSpPr/>
          <p:nvPr userDrawn="1"/>
        </p:nvCxnSpPr>
        <p:spPr>
          <a:xfrm>
            <a:off x="11377492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5E4A4F57-2651-01CE-5BCD-09ACB8C49B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CD1B407-9018-7E22-5F7A-4080237736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767949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17290" y="478938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rmAutofit/>
          </a:bodyPr>
          <a:lstStyle>
            <a:lvl1pPr marL="0" indent="0" algn="l">
              <a:buNone/>
              <a:defRPr sz="3300" cap="all" baseline="0">
                <a:solidFill>
                  <a:schemeClr val="bg1"/>
                </a:solidFill>
                <a:latin typeface="+mj-lt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6907A2E-445F-470A-BDCC-D1A94632A0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238" y="432242"/>
            <a:ext cx="11261674" cy="4639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green oval with black text&#10;&#10;Description automatically generated">
            <a:extLst>
              <a:ext uri="{FF2B5EF4-FFF2-40B4-BE49-F238E27FC236}">
                <a16:creationId xmlns:a16="http://schemas.microsoft.com/office/drawing/2014/main" id="{D190F1AC-373C-A577-CD26-BF9D5AA86B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511" y="5088835"/>
            <a:ext cx="2148936" cy="1351722"/>
          </a:xfrm>
          <a:prstGeom prst="rect">
            <a:avLst/>
          </a:prstGeom>
        </p:spPr>
      </p:pic>
      <p:pic>
        <p:nvPicPr>
          <p:cNvPr id="5" name="Image 4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5665BB5A-555D-B41B-0ED1-F867884A18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4894" y="5323146"/>
            <a:ext cx="967478" cy="8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05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459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17290" y="478938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rmAutofit/>
          </a:bodyPr>
          <a:lstStyle>
            <a:lvl1pPr marL="0" indent="0" algn="l">
              <a:buNone/>
              <a:defRPr sz="3300" cap="all" baseline="0">
                <a:solidFill>
                  <a:schemeClr val="bg1"/>
                </a:solidFill>
                <a:latin typeface="+mj-lt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819AE5-48C2-89AD-6EAF-AB43DF4CA6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340754"/>
            <a:ext cx="4165379" cy="12953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0BB4AC-BE04-B7DE-09E1-187676E20B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1355" y="5840077"/>
            <a:ext cx="3145355" cy="2966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age 5" descr="Une image contenant personne, habits, bâtiment, plein air&#10;&#10;Description générée automatiquement">
            <a:extLst>
              <a:ext uri="{FF2B5EF4-FFF2-40B4-BE49-F238E27FC236}">
                <a16:creationId xmlns:a16="http://schemas.microsoft.com/office/drawing/2014/main" id="{201B2F9E-3409-769F-0D70-02935396D8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36" y="477466"/>
            <a:ext cx="11761911" cy="453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7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94" b="18992"/>
          <a:stretch/>
        </p:blipFill>
        <p:spPr>
          <a:xfrm>
            <a:off x="0" y="20440"/>
            <a:ext cx="12122150" cy="484223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7" descr="A green oval with black text&#10;&#10;Description automatically generated">
            <a:extLst>
              <a:ext uri="{FF2B5EF4-FFF2-40B4-BE49-F238E27FC236}">
                <a16:creationId xmlns:a16="http://schemas.microsoft.com/office/drawing/2014/main" id="{DB6D1937-BCFF-259A-4285-952D13F510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511" y="5088835"/>
            <a:ext cx="2148936" cy="1351722"/>
          </a:xfrm>
          <a:prstGeom prst="rect">
            <a:avLst/>
          </a:prstGeom>
        </p:spPr>
      </p:pic>
      <p:pic>
        <p:nvPicPr>
          <p:cNvPr id="7" name="Image 6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3E7BDFB8-DB47-049A-FA23-F45D7A40ED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4894" y="5323146"/>
            <a:ext cx="967478" cy="8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878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888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299"/>
          <a:stretch/>
        </p:blipFill>
        <p:spPr>
          <a:xfrm>
            <a:off x="0" y="20439"/>
            <a:ext cx="12122150" cy="604825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6068692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04880A7A-CCE8-33FC-CDBE-5ECBF1FA89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B661B6D-DCBF-8C06-FC41-75B3BAFD18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953352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1054" y="125256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Autofit/>
          </a:bodyPr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lang="en-GB" sz="2400" b="1" kern="1200" noProof="0" dirty="0">
                <a:solidFill>
                  <a:schemeClr val="bg1"/>
                </a:solidFill>
                <a:latin typeface="BNPP Sans Condensed" panose="02000000000000000000" pitchFamily="50" charset="0"/>
                <a:ea typeface="+mn-ea"/>
                <a:cs typeface="+mn-cs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INSERT TITLE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 dirty="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Fleet and Mobility Barometer 2025</a:t>
            </a:r>
            <a:endParaRPr lang="en-GB" sz="800" spc="300" dirty="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E26E1637-3302-1D4C-6ADD-827800C1E5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713" y="6285927"/>
            <a:ext cx="380070" cy="346923"/>
          </a:xfrm>
          <a:prstGeom prst="rect">
            <a:avLst/>
          </a:prstGeom>
        </p:spPr>
      </p:pic>
      <p:pic>
        <p:nvPicPr>
          <p:cNvPr id="3" name="Image 2" descr="Une image contenant Police, Graphique, texte, graphisme&#10;&#10;Description générée automatiquement">
            <a:extLst>
              <a:ext uri="{FF2B5EF4-FFF2-40B4-BE49-F238E27FC236}">
                <a16:creationId xmlns:a16="http://schemas.microsoft.com/office/drawing/2014/main" id="{C0E78287-B07F-19A1-3DC9-26B57D0FBA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6" y="6243338"/>
            <a:ext cx="1328007" cy="4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56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299"/>
          <a:stretch/>
        </p:blipFill>
        <p:spPr>
          <a:xfrm>
            <a:off x="0" y="20439"/>
            <a:ext cx="12122150" cy="6048253"/>
          </a:xfrm>
          <a:prstGeom prst="rect">
            <a:avLst/>
          </a:prstGeom>
        </p:spPr>
      </p:pic>
      <p:sp>
        <p:nvSpPr>
          <p:cNvPr id="12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5" name="Picture 4" descr="A green oval with black text&#10;&#10;Description automatically generated">
            <a:extLst>
              <a:ext uri="{FF2B5EF4-FFF2-40B4-BE49-F238E27FC236}">
                <a16:creationId xmlns:a16="http://schemas.microsoft.com/office/drawing/2014/main" id="{3E084B8E-1A60-FB16-E044-F9BD027450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030" y="6143639"/>
            <a:ext cx="914460" cy="5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903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 dirty="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Fleet and Mobility Barometer 2025</a:t>
            </a:r>
            <a:endParaRPr lang="en-GB" sz="800" spc="300" dirty="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377492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9"/>
          <p:cNvCxnSpPr/>
          <p:nvPr userDrawn="1"/>
        </p:nvCxnSpPr>
        <p:spPr>
          <a:xfrm>
            <a:off x="11377492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5" name="Picture 2" descr="Ipsos – Logos Download">
            <a:extLst>
              <a:ext uri="{FF2B5EF4-FFF2-40B4-BE49-F238E27FC236}">
                <a16:creationId xmlns:a16="http://schemas.microsoft.com/office/drawing/2014/main" id="{8554D787-47E6-300C-C68A-5689EC0782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8206" y="6251223"/>
            <a:ext cx="390229" cy="35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een oval with black text&#10;&#10;Description automatically generated">
            <a:extLst>
              <a:ext uri="{FF2B5EF4-FFF2-40B4-BE49-F238E27FC236}">
                <a16:creationId xmlns:a16="http://schemas.microsoft.com/office/drawing/2014/main" id="{D244AD59-E3A3-CEF6-ED46-1315BA31D9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030" y="6143639"/>
            <a:ext cx="914460" cy="5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12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17291" y="478939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772" b="1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rmAutofit/>
          </a:bodyPr>
          <a:lstStyle>
            <a:lvl1pPr marL="0" indent="0" algn="l">
              <a:buNone/>
              <a:defRPr sz="3280" cap="all" baseline="0">
                <a:solidFill>
                  <a:schemeClr val="bg1"/>
                </a:solidFill>
                <a:latin typeface="+mj-lt"/>
              </a:defRPr>
            </a:lvl1pPr>
            <a:lvl2pPr marL="603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7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1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4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8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2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29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6907A2E-445F-470A-BDCC-D1A94632A0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9" b="18749"/>
          <a:stretch/>
        </p:blipFill>
        <p:spPr>
          <a:xfrm>
            <a:off x="430238" y="432242"/>
            <a:ext cx="11261674" cy="4639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green oval with black text&#10;&#10;Description automatically generated">
            <a:extLst>
              <a:ext uri="{FF2B5EF4-FFF2-40B4-BE49-F238E27FC236}">
                <a16:creationId xmlns:a16="http://schemas.microsoft.com/office/drawing/2014/main" id="{D190F1AC-373C-A577-CD26-BF9D5AA86B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2" y="5088836"/>
            <a:ext cx="2148936" cy="1351722"/>
          </a:xfrm>
          <a:prstGeom prst="rect">
            <a:avLst/>
          </a:prstGeom>
        </p:spPr>
      </p:pic>
      <p:pic>
        <p:nvPicPr>
          <p:cNvPr id="5" name="Image 4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5665BB5A-555D-B41B-0ED1-F867884A18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895" y="5323146"/>
            <a:ext cx="967478" cy="8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17291" y="478939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772" b="1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rmAutofit/>
          </a:bodyPr>
          <a:lstStyle>
            <a:lvl1pPr marL="0" indent="0" algn="l">
              <a:buNone/>
              <a:defRPr sz="3280" cap="all" baseline="0">
                <a:solidFill>
                  <a:schemeClr val="bg1"/>
                </a:solidFill>
                <a:latin typeface="+mj-lt"/>
              </a:defRPr>
            </a:lvl1pPr>
            <a:lvl2pPr marL="603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7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1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4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8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2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29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819AE5-48C2-89AD-6EAF-AB43DF4CA6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6" y="5340755"/>
            <a:ext cx="4165379" cy="12953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0BB4AC-BE04-B7DE-09E1-187676E20B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1356" y="5840078"/>
            <a:ext cx="3145355" cy="2966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age 5" descr="Une image contenant personne, habits, bâtiment, plein air&#10;&#10;Description générée automatiquement">
            <a:extLst>
              <a:ext uri="{FF2B5EF4-FFF2-40B4-BE49-F238E27FC236}">
                <a16:creationId xmlns:a16="http://schemas.microsoft.com/office/drawing/2014/main" id="{201B2F9E-3409-769F-0D70-02935396D8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37" y="477466"/>
            <a:ext cx="11761911" cy="453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79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 b="18992"/>
          <a:stretch/>
        </p:blipFill>
        <p:spPr>
          <a:xfrm>
            <a:off x="0" y="20440"/>
            <a:ext cx="12122150" cy="484223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0"/>
          </a:p>
        </p:txBody>
      </p:sp>
      <p:pic>
        <p:nvPicPr>
          <p:cNvPr id="3" name="Picture 7" descr="A green oval with black text&#10;&#10;Description automatically generated">
            <a:extLst>
              <a:ext uri="{FF2B5EF4-FFF2-40B4-BE49-F238E27FC236}">
                <a16:creationId xmlns:a16="http://schemas.microsoft.com/office/drawing/2014/main" id="{DB6D1937-BCFF-259A-4285-952D13F510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2" y="5088836"/>
            <a:ext cx="2148936" cy="1351722"/>
          </a:xfrm>
          <a:prstGeom prst="rect">
            <a:avLst/>
          </a:prstGeom>
        </p:spPr>
      </p:pic>
      <p:pic>
        <p:nvPicPr>
          <p:cNvPr id="7" name="Image 6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3E7BDFB8-DB47-049A-FA23-F45D7A40ED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895" y="5323146"/>
            <a:ext cx="967478" cy="8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50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9"/>
          <a:stretch/>
        </p:blipFill>
        <p:spPr>
          <a:xfrm>
            <a:off x="0" y="20439"/>
            <a:ext cx="12122150" cy="604825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6068692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04880A7A-CCE8-33FC-CDBE-5ECBF1FA89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B661B6D-DCBF-8C06-FC41-75B3BAFD18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172512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0"/>
          </a:p>
        </p:txBody>
      </p:sp>
    </p:spTree>
    <p:extLst>
      <p:ext uri="{BB962C8B-B14F-4D97-AF65-F5344CB8AC3E}">
        <p14:creationId xmlns:p14="http://schemas.microsoft.com/office/powerpoint/2010/main" val="39708987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9"/>
          <a:stretch/>
        </p:blipFill>
        <p:spPr>
          <a:xfrm>
            <a:off x="0" y="20440"/>
            <a:ext cx="12122150" cy="604825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6068692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0"/>
          </a:p>
        </p:txBody>
      </p:sp>
      <p:cxnSp>
        <p:nvCxnSpPr>
          <p:cNvPr id="3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 txBox="1">
            <a:spLocks/>
          </p:cNvSpPr>
          <p:nvPr/>
        </p:nvSpPr>
        <p:spPr bwMode="auto">
          <a:xfrm>
            <a:off x="9445452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0179">
              <a:defRPr/>
            </a:pPr>
            <a:r>
              <a:rPr lang="en-US" sz="795" spc="298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795" spc="298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1377492" y="6427630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"/>
          <p:cNvSpPr txBox="1"/>
          <p:nvPr userDrawn="1"/>
        </p:nvSpPr>
        <p:spPr>
          <a:xfrm>
            <a:off x="11186714" y="6409140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79012"/>
            <a:fld id="{0A6EC1AB-5B10-4F03-AEBD-AC67DF909371}" type="slidenum">
              <a:rPr lang="en-US" sz="795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79012"/>
              <a:t>‹#›</a:t>
            </a:fld>
            <a:endParaRPr lang="en-US" sz="795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04880A7A-CCE8-33FC-CDBE-5ECBF1FA89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3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B661B6D-DCBF-8C06-FC41-75B3BAFD18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9845" y="6382763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194500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1054" y="125256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Autofit/>
          </a:bodyPr>
          <a:lstStyle>
            <a:lvl1pPr marL="0" indent="0" algn="l" defTabSz="1204523" rtl="0" eaLnBrk="1" latinLnBrk="0" hangingPunct="1">
              <a:spcBef>
                <a:spcPts val="264"/>
              </a:spcBef>
              <a:buClr>
                <a:schemeClr val="accent4"/>
              </a:buClr>
              <a:buSzPct val="100000"/>
              <a:buFontTx/>
              <a:buNone/>
              <a:defRPr lang="en-GB" sz="2386" b="1" kern="1200" noProof="0" dirty="0">
                <a:solidFill>
                  <a:schemeClr val="bg1"/>
                </a:solidFill>
                <a:latin typeface="BNPP Sans Condensed" panose="02000000000000000000" pitchFamily="50" charset="0"/>
                <a:ea typeface="+mn-ea"/>
                <a:cs typeface="+mn-cs"/>
              </a:defRPr>
            </a:lvl1pPr>
            <a:lvl2pPr marL="603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7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1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4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8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2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29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INSERT TITLE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9445452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0179">
              <a:defRPr/>
            </a:pPr>
            <a:r>
              <a:rPr lang="en-US" sz="795" spc="298" dirty="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Fleet and Mobility Barometer 2025</a:t>
            </a:r>
            <a:endParaRPr lang="en-GB" sz="795" spc="298" dirty="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1377492" y="6427630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4" y="6409140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79012"/>
            <a:fld id="{0A6EC1AB-5B10-4F03-AEBD-AC67DF909371}" type="slidenum">
              <a:rPr lang="en-US" sz="795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79012"/>
              <a:t>‹#›</a:t>
            </a:fld>
            <a:endParaRPr lang="en-US" sz="795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E26E1637-3302-1D4C-6ADD-827800C1E5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13" y="6285928"/>
            <a:ext cx="380070" cy="346923"/>
          </a:xfrm>
          <a:prstGeom prst="rect">
            <a:avLst/>
          </a:prstGeom>
        </p:spPr>
      </p:pic>
      <p:pic>
        <p:nvPicPr>
          <p:cNvPr id="3" name="Image 2" descr="Une image contenant Police, Graphique, texte, graphisme&#10;&#10;Description générée automatiquement">
            <a:extLst>
              <a:ext uri="{FF2B5EF4-FFF2-40B4-BE49-F238E27FC236}">
                <a16:creationId xmlns:a16="http://schemas.microsoft.com/office/drawing/2014/main" id="{F8E95F01-974C-8918-5121-F780DDB8D5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6" y="6243338"/>
            <a:ext cx="1328007" cy="4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32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9"/>
          <a:stretch/>
        </p:blipFill>
        <p:spPr>
          <a:xfrm>
            <a:off x="0" y="20440"/>
            <a:ext cx="12122150" cy="6048253"/>
          </a:xfrm>
          <a:prstGeom prst="rect">
            <a:avLst/>
          </a:prstGeom>
        </p:spPr>
      </p:pic>
      <p:sp>
        <p:nvSpPr>
          <p:cNvPr id="12" name="Date Placeholder 3"/>
          <p:cNvSpPr txBox="1">
            <a:spLocks/>
          </p:cNvSpPr>
          <p:nvPr/>
        </p:nvSpPr>
        <p:spPr bwMode="auto">
          <a:xfrm>
            <a:off x="9445452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0179">
              <a:defRPr/>
            </a:pPr>
            <a:r>
              <a:rPr lang="en-US" sz="795" spc="298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795" spc="298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1377492" y="6427630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4" y="6409140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79012"/>
            <a:fld id="{0A6EC1AB-5B10-4F03-AEBD-AC67DF909371}" type="slidenum">
              <a:rPr lang="en-US" sz="795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79012"/>
              <a:t>‹#›</a:t>
            </a:fld>
            <a:endParaRPr lang="en-US" sz="795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5" name="Picture 4" descr="A green oval with black text&#10;&#10;Description automatically generated">
            <a:extLst>
              <a:ext uri="{FF2B5EF4-FFF2-40B4-BE49-F238E27FC236}">
                <a16:creationId xmlns:a16="http://schemas.microsoft.com/office/drawing/2014/main" id="{3E084B8E-1A60-FB16-E044-F9BD027450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31" y="6143639"/>
            <a:ext cx="914460" cy="5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116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 txBox="1">
            <a:spLocks/>
          </p:cNvSpPr>
          <p:nvPr/>
        </p:nvSpPr>
        <p:spPr bwMode="auto">
          <a:xfrm>
            <a:off x="9445452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0179">
              <a:defRPr/>
            </a:pPr>
            <a:r>
              <a:rPr lang="en-US" sz="795" spc="298" dirty="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Fleet and Mobility Barometer 2025</a:t>
            </a:r>
            <a:endParaRPr lang="en-GB" sz="795" spc="298" dirty="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377493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9"/>
          <p:cNvCxnSpPr/>
          <p:nvPr userDrawn="1"/>
        </p:nvCxnSpPr>
        <p:spPr>
          <a:xfrm>
            <a:off x="11377493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"/>
          <p:cNvSpPr txBox="1"/>
          <p:nvPr userDrawn="1"/>
        </p:nvSpPr>
        <p:spPr>
          <a:xfrm>
            <a:off x="11186714" y="6409140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79012"/>
            <a:fld id="{0A6EC1AB-5B10-4F03-AEBD-AC67DF909371}" type="slidenum">
              <a:rPr lang="en-US" sz="795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79012"/>
              <a:t>‹#›</a:t>
            </a:fld>
            <a:endParaRPr lang="en-US" sz="795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5" name="Picture 2" descr="Ipsos – Logos Download">
            <a:extLst>
              <a:ext uri="{FF2B5EF4-FFF2-40B4-BE49-F238E27FC236}">
                <a16:creationId xmlns:a16="http://schemas.microsoft.com/office/drawing/2014/main" id="{8554D787-47E6-300C-C68A-5689EC0782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207" y="6251224"/>
            <a:ext cx="390229" cy="35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een oval with black text&#10;&#10;Description automatically generated">
            <a:extLst>
              <a:ext uri="{FF2B5EF4-FFF2-40B4-BE49-F238E27FC236}">
                <a16:creationId xmlns:a16="http://schemas.microsoft.com/office/drawing/2014/main" id="{D244AD59-E3A3-CEF6-ED46-1315BA31D9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31" y="6143639"/>
            <a:ext cx="914460" cy="5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902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17290" y="478938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rmAutofit/>
          </a:bodyPr>
          <a:lstStyle>
            <a:lvl1pPr marL="0" indent="0" algn="l">
              <a:buNone/>
              <a:defRPr sz="3300" cap="all" baseline="0">
                <a:solidFill>
                  <a:schemeClr val="bg1"/>
                </a:solidFill>
                <a:latin typeface="+mj-lt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6907A2E-445F-470A-BDCC-D1A94632A0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9" b="18749"/>
          <a:stretch/>
        </p:blipFill>
        <p:spPr>
          <a:xfrm>
            <a:off x="430238" y="432242"/>
            <a:ext cx="11261674" cy="4639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green oval with black text&#10;&#10;Description automatically generated">
            <a:extLst>
              <a:ext uri="{FF2B5EF4-FFF2-40B4-BE49-F238E27FC236}">
                <a16:creationId xmlns:a16="http://schemas.microsoft.com/office/drawing/2014/main" id="{D190F1AC-373C-A577-CD26-BF9D5AA86B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1" y="5088835"/>
            <a:ext cx="2148936" cy="1351722"/>
          </a:xfrm>
          <a:prstGeom prst="rect">
            <a:avLst/>
          </a:prstGeom>
        </p:spPr>
      </p:pic>
      <p:pic>
        <p:nvPicPr>
          <p:cNvPr id="5" name="Image 4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5665BB5A-555D-B41B-0ED1-F867884A18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894" y="5323146"/>
            <a:ext cx="967478" cy="8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46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17290" y="478938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rmAutofit/>
          </a:bodyPr>
          <a:lstStyle>
            <a:lvl1pPr marL="0" indent="0" algn="l">
              <a:buNone/>
              <a:defRPr sz="3300" cap="all" baseline="0">
                <a:solidFill>
                  <a:schemeClr val="bg1"/>
                </a:solidFill>
                <a:latin typeface="+mj-lt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819AE5-48C2-89AD-6EAF-AB43DF4CA6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340754"/>
            <a:ext cx="4165379" cy="12953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0BB4AC-BE04-B7DE-09E1-187676E20B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1355" y="5840077"/>
            <a:ext cx="3145355" cy="2966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age 5" descr="Une image contenant personne, habits, bâtiment, plein air&#10;&#10;Description générée automatiquement">
            <a:extLst>
              <a:ext uri="{FF2B5EF4-FFF2-40B4-BE49-F238E27FC236}">
                <a16:creationId xmlns:a16="http://schemas.microsoft.com/office/drawing/2014/main" id="{201B2F9E-3409-769F-0D70-02935396D8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36" y="477466"/>
            <a:ext cx="11761911" cy="453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58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 b="18992"/>
          <a:stretch/>
        </p:blipFill>
        <p:spPr>
          <a:xfrm>
            <a:off x="0" y="20440"/>
            <a:ext cx="12122150" cy="484223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7" descr="A green oval with black text&#10;&#10;Description automatically generated">
            <a:extLst>
              <a:ext uri="{FF2B5EF4-FFF2-40B4-BE49-F238E27FC236}">
                <a16:creationId xmlns:a16="http://schemas.microsoft.com/office/drawing/2014/main" id="{DB6D1937-BCFF-259A-4285-952D13F510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1" y="5088835"/>
            <a:ext cx="2148936" cy="1351722"/>
          </a:xfrm>
          <a:prstGeom prst="rect">
            <a:avLst/>
          </a:prstGeom>
        </p:spPr>
      </p:pic>
      <p:pic>
        <p:nvPicPr>
          <p:cNvPr id="7" name="Image 6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3E7BDFB8-DB47-049A-FA23-F45D7A40ED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894" y="5323146"/>
            <a:ext cx="967478" cy="8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667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5810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9"/>
          <a:stretch/>
        </p:blipFill>
        <p:spPr>
          <a:xfrm>
            <a:off x="0" y="20439"/>
            <a:ext cx="12122150" cy="604825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6068692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04880A7A-CCE8-33FC-CDBE-5ECBF1FA89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B661B6D-DCBF-8C06-FC41-75B3BAFD18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18320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1054" y="125256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Autofit/>
          </a:bodyPr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lang="en-GB" sz="2400" b="1" kern="1200" noProof="0" dirty="0">
                <a:solidFill>
                  <a:schemeClr val="bg1"/>
                </a:solidFill>
                <a:latin typeface="BNPP Sans Condensed" panose="02000000000000000000" pitchFamily="50" charset="0"/>
                <a:ea typeface="+mn-ea"/>
                <a:cs typeface="+mn-cs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INSERT TITLE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 dirty="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Fleet and Mobility Barometer 2025</a:t>
            </a:r>
            <a:endParaRPr lang="en-GB" sz="800" spc="300" dirty="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E26E1637-3302-1D4C-6ADD-827800C1E5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13" y="6285927"/>
            <a:ext cx="380070" cy="346923"/>
          </a:xfrm>
          <a:prstGeom prst="rect">
            <a:avLst/>
          </a:prstGeom>
        </p:spPr>
      </p:pic>
      <p:pic>
        <p:nvPicPr>
          <p:cNvPr id="3" name="Image 2" descr="Une image contenant Police, Graphique, texte, graphisme&#10;&#10;Description générée automatiquement">
            <a:extLst>
              <a:ext uri="{FF2B5EF4-FFF2-40B4-BE49-F238E27FC236}">
                <a16:creationId xmlns:a16="http://schemas.microsoft.com/office/drawing/2014/main" id="{B14AB0A9-7601-423A-78B8-DE0D9CC88E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6" y="6243338"/>
            <a:ext cx="1328007" cy="4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18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1054" y="125256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Autofit/>
          </a:bodyPr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lang="en-GB" sz="2400" b="1" kern="1200" noProof="0" dirty="0">
                <a:solidFill>
                  <a:schemeClr val="bg1"/>
                </a:solidFill>
                <a:latin typeface="BNPP Sans Condensed" panose="02000000000000000000" pitchFamily="50" charset="0"/>
                <a:ea typeface="+mn-ea"/>
                <a:cs typeface="+mn-cs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INSERT TITLE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 dirty="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Fleet and Mobility Barometer 2025</a:t>
            </a:r>
            <a:endParaRPr lang="en-GB" sz="800" spc="300" dirty="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E26E1637-3302-1D4C-6ADD-827800C1E5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13" y="6285927"/>
            <a:ext cx="380070" cy="346923"/>
          </a:xfrm>
          <a:prstGeom prst="rect">
            <a:avLst/>
          </a:prstGeom>
        </p:spPr>
      </p:pic>
      <p:pic>
        <p:nvPicPr>
          <p:cNvPr id="3" name="Image 2" descr="Une image contenant Police, Graphique, texte, graphisme&#10;&#10;Description générée automatiquement">
            <a:extLst>
              <a:ext uri="{FF2B5EF4-FFF2-40B4-BE49-F238E27FC236}">
                <a16:creationId xmlns:a16="http://schemas.microsoft.com/office/drawing/2014/main" id="{1DDAFE93-676F-CFF0-810F-A8DA18BA17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6" y="6243338"/>
            <a:ext cx="1328007" cy="4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19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9"/>
          <a:stretch/>
        </p:blipFill>
        <p:spPr>
          <a:xfrm>
            <a:off x="0" y="20439"/>
            <a:ext cx="12122150" cy="6048253"/>
          </a:xfrm>
          <a:prstGeom prst="rect">
            <a:avLst/>
          </a:prstGeom>
        </p:spPr>
      </p:pic>
      <p:sp>
        <p:nvSpPr>
          <p:cNvPr id="12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5" name="Picture 4" descr="A green oval with black text&#10;&#10;Description automatically generated">
            <a:extLst>
              <a:ext uri="{FF2B5EF4-FFF2-40B4-BE49-F238E27FC236}">
                <a16:creationId xmlns:a16="http://schemas.microsoft.com/office/drawing/2014/main" id="{3E084B8E-1A60-FB16-E044-F9BD027450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30" y="6143639"/>
            <a:ext cx="914460" cy="5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927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 dirty="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Fleet and Mobility Barometer 2025</a:t>
            </a:r>
            <a:endParaRPr lang="en-GB" sz="800" spc="300" dirty="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377492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9"/>
          <p:cNvCxnSpPr/>
          <p:nvPr userDrawn="1"/>
        </p:nvCxnSpPr>
        <p:spPr>
          <a:xfrm>
            <a:off x="11377492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5" name="Picture 2" descr="Ipsos – Logos Download">
            <a:extLst>
              <a:ext uri="{FF2B5EF4-FFF2-40B4-BE49-F238E27FC236}">
                <a16:creationId xmlns:a16="http://schemas.microsoft.com/office/drawing/2014/main" id="{8554D787-47E6-300C-C68A-5689EC0782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206" y="6251223"/>
            <a:ext cx="390229" cy="35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een oval with black text&#10;&#10;Description automatically generated">
            <a:extLst>
              <a:ext uri="{FF2B5EF4-FFF2-40B4-BE49-F238E27FC236}">
                <a16:creationId xmlns:a16="http://schemas.microsoft.com/office/drawing/2014/main" id="{D244AD59-E3A3-CEF6-ED46-1315BA31D9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30" y="6143639"/>
            <a:ext cx="914460" cy="5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54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9"/>
          <a:stretch/>
        </p:blipFill>
        <p:spPr>
          <a:xfrm>
            <a:off x="0" y="20439"/>
            <a:ext cx="12122150" cy="6048253"/>
          </a:xfrm>
          <a:prstGeom prst="rect">
            <a:avLst/>
          </a:prstGeom>
        </p:spPr>
      </p:pic>
      <p:sp>
        <p:nvSpPr>
          <p:cNvPr id="12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5" name="Picture 4" descr="A green oval with black text&#10;&#10;Description automatically generated">
            <a:extLst>
              <a:ext uri="{FF2B5EF4-FFF2-40B4-BE49-F238E27FC236}">
                <a16:creationId xmlns:a16="http://schemas.microsoft.com/office/drawing/2014/main" id="{3E084B8E-1A60-FB16-E044-F9BD027450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30" y="6143639"/>
            <a:ext cx="914460" cy="5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37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 dirty="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Fleet and Mobility Barometer 2025</a:t>
            </a:r>
            <a:endParaRPr lang="en-GB" sz="800" spc="300" dirty="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377492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9"/>
          <p:cNvCxnSpPr/>
          <p:nvPr userDrawn="1"/>
        </p:nvCxnSpPr>
        <p:spPr>
          <a:xfrm>
            <a:off x="11377492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5" name="Picture 2" descr="Ipsos – Logos Download">
            <a:extLst>
              <a:ext uri="{FF2B5EF4-FFF2-40B4-BE49-F238E27FC236}">
                <a16:creationId xmlns:a16="http://schemas.microsoft.com/office/drawing/2014/main" id="{8554D787-47E6-300C-C68A-5689EC0782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206" y="6251223"/>
            <a:ext cx="390229" cy="35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een oval with black text&#10;&#10;Description automatically generated">
            <a:extLst>
              <a:ext uri="{FF2B5EF4-FFF2-40B4-BE49-F238E27FC236}">
                <a16:creationId xmlns:a16="http://schemas.microsoft.com/office/drawing/2014/main" id="{D244AD59-E3A3-CEF6-ED46-1315BA31D9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30" y="6143639"/>
            <a:ext cx="914460" cy="5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51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E20863-D5FA-EFBE-82EB-C55D81CF8CE9}"/>
              </a:ext>
            </a:extLst>
          </p:cNvPr>
          <p:cNvSpPr/>
          <p:nvPr userDrawn="1"/>
        </p:nvSpPr>
        <p:spPr>
          <a:xfrm>
            <a:off x="0" y="0"/>
            <a:ext cx="5391744" cy="5099050"/>
          </a:xfrm>
          <a:prstGeom prst="rect">
            <a:avLst/>
          </a:prstGeom>
          <a:solidFill>
            <a:srgbClr val="00915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CBB6EE47-54DE-91DA-860E-2D5A59652A61}"/>
              </a:ext>
            </a:extLst>
          </p:cNvPr>
          <p:cNvSpPr/>
          <p:nvPr userDrawn="1"/>
        </p:nvSpPr>
        <p:spPr>
          <a:xfrm>
            <a:off x="0" y="0"/>
            <a:ext cx="5574766" cy="6859588"/>
          </a:xfrm>
          <a:prstGeom prst="frame">
            <a:avLst>
              <a:gd name="adj1" fmla="val 2637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810A03-516F-E7D7-EA44-B81535DDB470}"/>
              </a:ext>
            </a:extLst>
          </p:cNvPr>
          <p:cNvSpPr/>
          <p:nvPr userDrawn="1"/>
        </p:nvSpPr>
        <p:spPr>
          <a:xfrm>
            <a:off x="5394960" y="582354"/>
            <a:ext cx="5019029" cy="56966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63E6DB-8F99-6198-E0ED-CC42CFB93DA3}"/>
              </a:ext>
            </a:extLst>
          </p:cNvPr>
          <p:cNvSpPr/>
          <p:nvPr userDrawn="1"/>
        </p:nvSpPr>
        <p:spPr>
          <a:xfrm>
            <a:off x="4179444" y="582355"/>
            <a:ext cx="1212300" cy="4516696"/>
          </a:xfrm>
          <a:prstGeom prst="rect">
            <a:avLst/>
          </a:prstGeom>
          <a:solidFill>
            <a:srgbClr val="00685E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3" name="Image 2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32E5D8A4-B6E9-C669-9CAB-B81AF9FCE1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484" y="5696009"/>
            <a:ext cx="967478" cy="883100"/>
          </a:xfrm>
          <a:prstGeom prst="rect">
            <a:avLst/>
          </a:prstGeom>
        </p:spPr>
      </p:pic>
      <p:pic>
        <p:nvPicPr>
          <p:cNvPr id="2" name="Image 1" descr="Une image contenant Police, Graphique, texte, graphisme&#10;&#10;Description générée automatiquement">
            <a:extLst>
              <a:ext uri="{FF2B5EF4-FFF2-40B4-BE49-F238E27FC236}">
                <a16:creationId xmlns:a16="http://schemas.microsoft.com/office/drawing/2014/main" id="{E275869C-64FC-D9AB-6439-FA70BC3D5C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3041"/>
            <a:ext cx="2779483" cy="90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98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4155" y="99048"/>
            <a:ext cx="11215375" cy="74583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199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68" r:id="rId2"/>
    <p:sldLayoutId id="2147483864" r:id="rId3"/>
    <p:sldLayoutId id="2147483865" r:id="rId4"/>
    <p:sldLayoutId id="2147483695" r:id="rId5"/>
    <p:sldLayoutId id="2147483866" r:id="rId6"/>
    <p:sldLayoutId id="2147483867" r:id="rId7"/>
    <p:sldLayoutId id="2147483836" r:id="rId8"/>
  </p:sldLayoutIdLst>
  <p:hf hdr="0" ftr="0"/>
  <p:txStyles>
    <p:titleStyle>
      <a:lvl1pPr algn="l" defTabSz="1211670" rtl="0" eaLnBrk="1" latinLnBrk="0" hangingPunct="1">
        <a:spcBef>
          <a:spcPct val="0"/>
        </a:spcBef>
        <a:buNone/>
        <a:defRPr sz="29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1211670" rtl="0" eaLnBrk="1" latinLnBrk="0" hangingPunct="1">
        <a:spcBef>
          <a:spcPts val="266"/>
        </a:spcBef>
        <a:buClr>
          <a:schemeClr val="accent4"/>
        </a:buClr>
        <a:buSzPct val="100000"/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1113" indent="-237710" algn="l" defTabSz="1211670" rtl="0" eaLnBrk="1" latinLnBrk="0" hangingPunct="1">
        <a:spcBef>
          <a:spcPts val="266"/>
        </a:spcBef>
        <a:buClr>
          <a:schemeClr val="accent1"/>
        </a:buClr>
        <a:buSzPct val="90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6528" indent="-233501" algn="l" defTabSz="1211670" rtl="0" eaLnBrk="1" latinLnBrk="0" hangingPunct="1">
        <a:spcBef>
          <a:spcPts val="266"/>
        </a:spcBef>
        <a:buFont typeface="Wingdings" panose="05000000000000000000" pitchFamily="2" charset="2"/>
        <a:buChar char="§"/>
        <a:defRPr sz="19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535621" indent="-222977" algn="l" defTabSz="1211670" rtl="0" eaLnBrk="1" latinLnBrk="0" hangingPunct="1">
        <a:spcBef>
          <a:spcPts val="266"/>
        </a:spcBef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1211670" rtl="0" eaLnBrk="1" latinLnBrk="0" hangingPunct="1">
        <a:spcBef>
          <a:spcPts val="266"/>
        </a:spcBef>
        <a:buFontTx/>
        <a:buNone/>
        <a:defRPr sz="1300" kern="1200">
          <a:solidFill>
            <a:schemeClr val="tx2"/>
          </a:solidFill>
          <a:latin typeface="+mn-lt"/>
          <a:ea typeface="+mn-ea"/>
          <a:cs typeface="+mn-cs"/>
        </a:defRPr>
      </a:lvl5pPr>
      <a:lvl6pPr marL="3332095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7924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3761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49595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5836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167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7508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3341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9177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5008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0846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668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4155" y="99048"/>
            <a:ext cx="11215375" cy="74583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72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</p:sldLayoutIdLst>
  <p:hf hdr="0" ftr="0"/>
  <p:txStyles>
    <p:titleStyle>
      <a:lvl1pPr algn="l" defTabSz="1211670" rtl="0" eaLnBrk="1" latinLnBrk="0" hangingPunct="1">
        <a:spcBef>
          <a:spcPct val="0"/>
        </a:spcBef>
        <a:buNone/>
        <a:defRPr sz="29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1211670" rtl="0" eaLnBrk="1" latinLnBrk="0" hangingPunct="1">
        <a:spcBef>
          <a:spcPts val="266"/>
        </a:spcBef>
        <a:buClr>
          <a:schemeClr val="accent4"/>
        </a:buClr>
        <a:buSzPct val="100000"/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1113" indent="-237710" algn="l" defTabSz="1211670" rtl="0" eaLnBrk="1" latinLnBrk="0" hangingPunct="1">
        <a:spcBef>
          <a:spcPts val="266"/>
        </a:spcBef>
        <a:buClr>
          <a:schemeClr val="accent1"/>
        </a:buClr>
        <a:buSzPct val="90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6528" indent="-233501" algn="l" defTabSz="1211670" rtl="0" eaLnBrk="1" latinLnBrk="0" hangingPunct="1">
        <a:spcBef>
          <a:spcPts val="266"/>
        </a:spcBef>
        <a:buFont typeface="Wingdings" panose="05000000000000000000" pitchFamily="2" charset="2"/>
        <a:buChar char="§"/>
        <a:defRPr sz="19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535621" indent="-222977" algn="l" defTabSz="1211670" rtl="0" eaLnBrk="1" latinLnBrk="0" hangingPunct="1">
        <a:spcBef>
          <a:spcPts val="266"/>
        </a:spcBef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1211670" rtl="0" eaLnBrk="1" latinLnBrk="0" hangingPunct="1">
        <a:spcBef>
          <a:spcPts val="266"/>
        </a:spcBef>
        <a:buFontTx/>
        <a:buNone/>
        <a:defRPr sz="1300" kern="1200">
          <a:solidFill>
            <a:schemeClr val="tx2"/>
          </a:solidFill>
          <a:latin typeface="+mn-lt"/>
          <a:ea typeface="+mn-ea"/>
          <a:cs typeface="+mn-cs"/>
        </a:defRPr>
      </a:lvl5pPr>
      <a:lvl6pPr marL="3332095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7924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3761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49595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5836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167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7508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3341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9177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5008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0846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668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4155" y="99048"/>
            <a:ext cx="11215375" cy="74583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474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</p:sldLayoutIdLst>
  <p:hf hdr="0" ftr="0"/>
  <p:txStyles>
    <p:titleStyle>
      <a:lvl1pPr algn="l" defTabSz="1211670" rtl="0" eaLnBrk="1" latinLnBrk="0" hangingPunct="1">
        <a:spcBef>
          <a:spcPct val="0"/>
        </a:spcBef>
        <a:buNone/>
        <a:defRPr sz="29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1211670" rtl="0" eaLnBrk="1" latinLnBrk="0" hangingPunct="1">
        <a:spcBef>
          <a:spcPts val="266"/>
        </a:spcBef>
        <a:buClr>
          <a:schemeClr val="accent4"/>
        </a:buClr>
        <a:buSzPct val="100000"/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1113" indent="-237710" algn="l" defTabSz="1211670" rtl="0" eaLnBrk="1" latinLnBrk="0" hangingPunct="1">
        <a:spcBef>
          <a:spcPts val="266"/>
        </a:spcBef>
        <a:buClr>
          <a:schemeClr val="accent1"/>
        </a:buClr>
        <a:buSzPct val="90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6528" indent="-233501" algn="l" defTabSz="1211670" rtl="0" eaLnBrk="1" latinLnBrk="0" hangingPunct="1">
        <a:spcBef>
          <a:spcPts val="266"/>
        </a:spcBef>
        <a:buFont typeface="Wingdings" panose="05000000000000000000" pitchFamily="2" charset="2"/>
        <a:buChar char="§"/>
        <a:defRPr sz="19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535621" indent="-222977" algn="l" defTabSz="1211670" rtl="0" eaLnBrk="1" latinLnBrk="0" hangingPunct="1">
        <a:spcBef>
          <a:spcPts val="266"/>
        </a:spcBef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1211670" rtl="0" eaLnBrk="1" latinLnBrk="0" hangingPunct="1">
        <a:spcBef>
          <a:spcPts val="266"/>
        </a:spcBef>
        <a:buFontTx/>
        <a:buNone/>
        <a:defRPr sz="1300" kern="1200">
          <a:solidFill>
            <a:schemeClr val="tx2"/>
          </a:solidFill>
          <a:latin typeface="+mn-lt"/>
          <a:ea typeface="+mn-ea"/>
          <a:cs typeface="+mn-cs"/>
        </a:defRPr>
      </a:lvl5pPr>
      <a:lvl6pPr marL="3332095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7924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3761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49595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5836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167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7508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3341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9177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5008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0846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668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4155" y="99048"/>
            <a:ext cx="11215375" cy="74583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082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</p:sldLayoutIdLst>
  <p:hf hdr="0" ftr="0"/>
  <p:txStyles>
    <p:titleStyle>
      <a:lvl1pPr algn="l" defTabSz="1211670" rtl="0" eaLnBrk="1" latinLnBrk="0" hangingPunct="1">
        <a:spcBef>
          <a:spcPct val="0"/>
        </a:spcBef>
        <a:buNone/>
        <a:defRPr sz="29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1211670" rtl="0" eaLnBrk="1" latinLnBrk="0" hangingPunct="1">
        <a:spcBef>
          <a:spcPts val="266"/>
        </a:spcBef>
        <a:buClr>
          <a:schemeClr val="accent4"/>
        </a:buClr>
        <a:buSzPct val="100000"/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1113" indent="-237710" algn="l" defTabSz="1211670" rtl="0" eaLnBrk="1" latinLnBrk="0" hangingPunct="1">
        <a:spcBef>
          <a:spcPts val="266"/>
        </a:spcBef>
        <a:buClr>
          <a:schemeClr val="accent1"/>
        </a:buClr>
        <a:buSzPct val="90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6528" indent="-233501" algn="l" defTabSz="1211670" rtl="0" eaLnBrk="1" latinLnBrk="0" hangingPunct="1">
        <a:spcBef>
          <a:spcPts val="266"/>
        </a:spcBef>
        <a:buFont typeface="Wingdings" panose="05000000000000000000" pitchFamily="2" charset="2"/>
        <a:buChar char="§"/>
        <a:defRPr sz="19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535621" indent="-222977" algn="l" defTabSz="1211670" rtl="0" eaLnBrk="1" latinLnBrk="0" hangingPunct="1">
        <a:spcBef>
          <a:spcPts val="266"/>
        </a:spcBef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1211670" rtl="0" eaLnBrk="1" latinLnBrk="0" hangingPunct="1">
        <a:spcBef>
          <a:spcPts val="266"/>
        </a:spcBef>
        <a:buFontTx/>
        <a:buNone/>
        <a:defRPr sz="1300" kern="1200">
          <a:solidFill>
            <a:schemeClr val="tx2"/>
          </a:solidFill>
          <a:latin typeface="+mn-lt"/>
          <a:ea typeface="+mn-ea"/>
          <a:cs typeface="+mn-cs"/>
        </a:defRPr>
      </a:lvl5pPr>
      <a:lvl6pPr marL="3332095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7924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3761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49595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5836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167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7508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3341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9177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5008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0846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668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4155" y="99048"/>
            <a:ext cx="11215375" cy="74583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671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</p:sldLayoutIdLst>
  <p:hf hdr="0" ftr="0"/>
  <p:txStyles>
    <p:titleStyle>
      <a:lvl1pPr algn="l" defTabSz="1211670" rtl="0" eaLnBrk="1" latinLnBrk="0" hangingPunct="1">
        <a:spcBef>
          <a:spcPct val="0"/>
        </a:spcBef>
        <a:buNone/>
        <a:defRPr sz="29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1211670" rtl="0" eaLnBrk="1" latinLnBrk="0" hangingPunct="1">
        <a:spcBef>
          <a:spcPts val="266"/>
        </a:spcBef>
        <a:buClr>
          <a:schemeClr val="accent4"/>
        </a:buClr>
        <a:buSzPct val="100000"/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1113" indent="-237710" algn="l" defTabSz="1211670" rtl="0" eaLnBrk="1" latinLnBrk="0" hangingPunct="1">
        <a:spcBef>
          <a:spcPts val="266"/>
        </a:spcBef>
        <a:buClr>
          <a:schemeClr val="accent1"/>
        </a:buClr>
        <a:buSzPct val="90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6528" indent="-233501" algn="l" defTabSz="1211670" rtl="0" eaLnBrk="1" latinLnBrk="0" hangingPunct="1">
        <a:spcBef>
          <a:spcPts val="266"/>
        </a:spcBef>
        <a:buFont typeface="Wingdings" panose="05000000000000000000" pitchFamily="2" charset="2"/>
        <a:buChar char="§"/>
        <a:defRPr sz="19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535621" indent="-222977" algn="l" defTabSz="1211670" rtl="0" eaLnBrk="1" latinLnBrk="0" hangingPunct="1">
        <a:spcBef>
          <a:spcPts val="266"/>
        </a:spcBef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1211670" rtl="0" eaLnBrk="1" latinLnBrk="0" hangingPunct="1">
        <a:spcBef>
          <a:spcPts val="266"/>
        </a:spcBef>
        <a:buFontTx/>
        <a:buNone/>
        <a:defRPr sz="1300" kern="1200">
          <a:solidFill>
            <a:schemeClr val="tx2"/>
          </a:solidFill>
          <a:latin typeface="+mn-lt"/>
          <a:ea typeface="+mn-ea"/>
          <a:cs typeface="+mn-cs"/>
        </a:defRPr>
      </a:lvl5pPr>
      <a:lvl6pPr marL="3332095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7924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3761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49595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5836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167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7508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3341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9177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5008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0846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668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4155" y="99049"/>
            <a:ext cx="11215375" cy="74583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681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</p:sldLayoutIdLst>
  <p:hf hdr="0" ftr="0"/>
  <p:txStyles>
    <p:titleStyle>
      <a:lvl1pPr algn="l" defTabSz="1204523" rtl="0" eaLnBrk="1" latinLnBrk="0" hangingPunct="1">
        <a:spcBef>
          <a:spcPct val="0"/>
        </a:spcBef>
        <a:buNone/>
        <a:defRPr sz="2882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1204523" rtl="0" eaLnBrk="1" latinLnBrk="0" hangingPunct="1">
        <a:spcBef>
          <a:spcPts val="264"/>
        </a:spcBef>
        <a:buClr>
          <a:schemeClr val="accent4"/>
        </a:buClr>
        <a:buSzPct val="100000"/>
        <a:buFontTx/>
        <a:buNone/>
        <a:defRPr sz="2386" kern="1200">
          <a:solidFill>
            <a:schemeClr val="tx1"/>
          </a:solidFill>
          <a:latin typeface="+mn-lt"/>
          <a:ea typeface="+mn-ea"/>
          <a:cs typeface="+mn-cs"/>
        </a:defRPr>
      </a:lvl1pPr>
      <a:lvl2pPr marL="587626" indent="-236307" algn="l" defTabSz="1204523" rtl="0" eaLnBrk="1" latinLnBrk="0" hangingPunct="1">
        <a:spcBef>
          <a:spcPts val="264"/>
        </a:spcBef>
        <a:buClr>
          <a:schemeClr val="accent1"/>
        </a:buClr>
        <a:buSzPct val="90000"/>
        <a:buFont typeface="Wingdings" panose="05000000000000000000" pitchFamily="2" charset="2"/>
        <a:buChar char="§"/>
        <a:defRPr sz="2088" kern="1200">
          <a:solidFill>
            <a:schemeClr val="tx1"/>
          </a:solidFill>
          <a:latin typeface="+mn-lt"/>
          <a:ea typeface="+mn-ea"/>
          <a:cs typeface="+mn-cs"/>
        </a:defRPr>
      </a:lvl2pPr>
      <a:lvl3pPr marL="1060237" indent="-232123" algn="l" defTabSz="1204523" rtl="0" eaLnBrk="1" latinLnBrk="0" hangingPunct="1">
        <a:spcBef>
          <a:spcPts val="264"/>
        </a:spcBef>
        <a:buFont typeface="Wingdings" panose="05000000000000000000" pitchFamily="2" charset="2"/>
        <a:buChar char="§"/>
        <a:defRPr sz="1889" kern="1200">
          <a:solidFill>
            <a:schemeClr val="accent1"/>
          </a:solidFill>
          <a:latin typeface="+mn-lt"/>
          <a:ea typeface="+mn-ea"/>
          <a:cs typeface="+mn-cs"/>
        </a:defRPr>
      </a:lvl3pPr>
      <a:lvl4pPr marL="1526563" indent="-221661" algn="l" defTabSz="1204523" rtl="0" eaLnBrk="1" latinLnBrk="0" hangingPunct="1">
        <a:spcBef>
          <a:spcPts val="264"/>
        </a:spcBef>
        <a:buFont typeface="Wingdings" panose="05000000000000000000" pitchFamily="2" charset="2"/>
        <a:buChar char="§"/>
        <a:defRPr sz="1591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1204523" rtl="0" eaLnBrk="1" latinLnBrk="0" hangingPunct="1">
        <a:spcBef>
          <a:spcPts val="264"/>
        </a:spcBef>
        <a:buFontTx/>
        <a:buNone/>
        <a:defRPr sz="1293" kern="1200">
          <a:solidFill>
            <a:schemeClr val="tx2"/>
          </a:solidFill>
          <a:latin typeface="+mn-lt"/>
          <a:ea typeface="+mn-ea"/>
          <a:cs typeface="+mn-cs"/>
        </a:defRPr>
      </a:lvl5pPr>
      <a:lvl6pPr marL="3312440" indent="-301131" algn="l" defTabSz="1204523" rtl="0" eaLnBrk="1" latinLnBrk="0" hangingPunct="1">
        <a:spcBef>
          <a:spcPct val="20000"/>
        </a:spcBef>
        <a:buFont typeface="Arial" pitchFamily="34" charset="0"/>
        <a:buChar char="•"/>
        <a:defRPr sz="2684" kern="1200">
          <a:solidFill>
            <a:schemeClr val="tx1"/>
          </a:solidFill>
          <a:latin typeface="+mn-lt"/>
          <a:ea typeface="+mn-ea"/>
          <a:cs typeface="+mn-cs"/>
        </a:defRPr>
      </a:lvl6pPr>
      <a:lvl7pPr marL="3914694" indent="-301131" algn="l" defTabSz="1204523" rtl="0" eaLnBrk="1" latinLnBrk="0" hangingPunct="1">
        <a:spcBef>
          <a:spcPct val="20000"/>
        </a:spcBef>
        <a:buFont typeface="Arial" pitchFamily="34" charset="0"/>
        <a:buChar char="•"/>
        <a:defRPr sz="2684" kern="1200">
          <a:solidFill>
            <a:schemeClr val="tx1"/>
          </a:solidFill>
          <a:latin typeface="+mn-lt"/>
          <a:ea typeface="+mn-ea"/>
          <a:cs typeface="+mn-cs"/>
        </a:defRPr>
      </a:lvl7pPr>
      <a:lvl8pPr marL="4516958" indent="-301131" algn="l" defTabSz="1204523" rtl="0" eaLnBrk="1" latinLnBrk="0" hangingPunct="1">
        <a:spcBef>
          <a:spcPct val="20000"/>
        </a:spcBef>
        <a:buFont typeface="Arial" pitchFamily="34" charset="0"/>
        <a:buChar char="•"/>
        <a:defRPr sz="2684" kern="1200">
          <a:solidFill>
            <a:schemeClr val="tx1"/>
          </a:solidFill>
          <a:latin typeface="+mn-lt"/>
          <a:ea typeface="+mn-ea"/>
          <a:cs typeface="+mn-cs"/>
        </a:defRPr>
      </a:lvl8pPr>
      <a:lvl9pPr marL="5119218" indent="-301131" algn="l" defTabSz="1204523" rtl="0" eaLnBrk="1" latinLnBrk="0" hangingPunct="1">
        <a:spcBef>
          <a:spcPct val="20000"/>
        </a:spcBef>
        <a:buFont typeface="Arial" pitchFamily="34" charset="0"/>
        <a:buChar char="•"/>
        <a:defRPr sz="26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04523" rtl="0" eaLnBrk="1" latinLnBrk="0" hangingPunct="1">
        <a:defRPr sz="2386" kern="1200">
          <a:solidFill>
            <a:schemeClr val="tx1"/>
          </a:solidFill>
          <a:latin typeface="+mn-lt"/>
          <a:ea typeface="+mn-ea"/>
          <a:cs typeface="+mn-cs"/>
        </a:defRPr>
      </a:lvl1pPr>
      <a:lvl2pPr marL="602262" algn="l" defTabSz="1204523" rtl="0" eaLnBrk="1" latinLnBrk="0" hangingPunct="1">
        <a:defRPr sz="2386" kern="1200">
          <a:solidFill>
            <a:schemeClr val="tx1"/>
          </a:solidFill>
          <a:latin typeface="+mn-lt"/>
          <a:ea typeface="+mn-ea"/>
          <a:cs typeface="+mn-cs"/>
        </a:defRPr>
      </a:lvl2pPr>
      <a:lvl3pPr marL="1204523" algn="l" defTabSz="1204523" rtl="0" eaLnBrk="1" latinLnBrk="0" hangingPunct="1">
        <a:defRPr sz="2386" kern="1200">
          <a:solidFill>
            <a:schemeClr val="tx1"/>
          </a:solidFill>
          <a:latin typeface="+mn-lt"/>
          <a:ea typeface="+mn-ea"/>
          <a:cs typeface="+mn-cs"/>
        </a:defRPr>
      </a:lvl3pPr>
      <a:lvl4pPr marL="1806786" algn="l" defTabSz="1204523" rtl="0" eaLnBrk="1" latinLnBrk="0" hangingPunct="1">
        <a:defRPr sz="2386" kern="1200">
          <a:solidFill>
            <a:schemeClr val="tx1"/>
          </a:solidFill>
          <a:latin typeface="+mn-lt"/>
          <a:ea typeface="+mn-ea"/>
          <a:cs typeface="+mn-cs"/>
        </a:defRPr>
      </a:lvl4pPr>
      <a:lvl5pPr marL="2409046" algn="l" defTabSz="1204523" rtl="0" eaLnBrk="1" latinLnBrk="0" hangingPunct="1">
        <a:defRPr sz="2386" kern="1200">
          <a:solidFill>
            <a:schemeClr val="tx1"/>
          </a:solidFill>
          <a:latin typeface="+mn-lt"/>
          <a:ea typeface="+mn-ea"/>
          <a:cs typeface="+mn-cs"/>
        </a:defRPr>
      </a:lvl5pPr>
      <a:lvl6pPr marL="3011308" algn="l" defTabSz="1204523" rtl="0" eaLnBrk="1" latinLnBrk="0" hangingPunct="1">
        <a:defRPr sz="2386" kern="1200">
          <a:solidFill>
            <a:schemeClr val="tx1"/>
          </a:solidFill>
          <a:latin typeface="+mn-lt"/>
          <a:ea typeface="+mn-ea"/>
          <a:cs typeface="+mn-cs"/>
        </a:defRPr>
      </a:lvl6pPr>
      <a:lvl7pPr marL="3613566" algn="l" defTabSz="1204523" rtl="0" eaLnBrk="1" latinLnBrk="0" hangingPunct="1">
        <a:defRPr sz="2386" kern="1200">
          <a:solidFill>
            <a:schemeClr val="tx1"/>
          </a:solidFill>
          <a:latin typeface="+mn-lt"/>
          <a:ea typeface="+mn-ea"/>
          <a:cs typeface="+mn-cs"/>
        </a:defRPr>
      </a:lvl7pPr>
      <a:lvl8pPr marL="4215830" algn="l" defTabSz="1204523" rtl="0" eaLnBrk="1" latinLnBrk="0" hangingPunct="1">
        <a:defRPr sz="2386" kern="1200">
          <a:solidFill>
            <a:schemeClr val="tx1"/>
          </a:solidFill>
          <a:latin typeface="+mn-lt"/>
          <a:ea typeface="+mn-ea"/>
          <a:cs typeface="+mn-cs"/>
        </a:defRPr>
      </a:lvl8pPr>
      <a:lvl9pPr marL="4818090" algn="l" defTabSz="1204523" rtl="0" eaLnBrk="1" latinLnBrk="0" hangingPunct="1">
        <a:defRPr sz="23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4155" y="99048"/>
            <a:ext cx="11215375" cy="74583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364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</p:sldLayoutIdLst>
  <p:hf hdr="0" ftr="0"/>
  <p:txStyles>
    <p:titleStyle>
      <a:lvl1pPr algn="l" defTabSz="1211670" rtl="0" eaLnBrk="1" latinLnBrk="0" hangingPunct="1">
        <a:spcBef>
          <a:spcPct val="0"/>
        </a:spcBef>
        <a:buNone/>
        <a:defRPr sz="29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1211670" rtl="0" eaLnBrk="1" latinLnBrk="0" hangingPunct="1">
        <a:spcBef>
          <a:spcPts val="266"/>
        </a:spcBef>
        <a:buClr>
          <a:schemeClr val="accent4"/>
        </a:buClr>
        <a:buSzPct val="100000"/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1113" indent="-237710" algn="l" defTabSz="1211670" rtl="0" eaLnBrk="1" latinLnBrk="0" hangingPunct="1">
        <a:spcBef>
          <a:spcPts val="266"/>
        </a:spcBef>
        <a:buClr>
          <a:schemeClr val="accent1"/>
        </a:buClr>
        <a:buSzPct val="90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6528" indent="-233501" algn="l" defTabSz="1211670" rtl="0" eaLnBrk="1" latinLnBrk="0" hangingPunct="1">
        <a:spcBef>
          <a:spcPts val="266"/>
        </a:spcBef>
        <a:buFont typeface="Wingdings" panose="05000000000000000000" pitchFamily="2" charset="2"/>
        <a:buChar char="§"/>
        <a:defRPr sz="19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535621" indent="-222977" algn="l" defTabSz="1211670" rtl="0" eaLnBrk="1" latinLnBrk="0" hangingPunct="1">
        <a:spcBef>
          <a:spcPts val="266"/>
        </a:spcBef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1211670" rtl="0" eaLnBrk="1" latinLnBrk="0" hangingPunct="1">
        <a:spcBef>
          <a:spcPts val="266"/>
        </a:spcBef>
        <a:buFontTx/>
        <a:buNone/>
        <a:defRPr sz="1300" kern="1200">
          <a:solidFill>
            <a:schemeClr val="tx2"/>
          </a:solidFill>
          <a:latin typeface="+mn-lt"/>
          <a:ea typeface="+mn-ea"/>
          <a:cs typeface="+mn-cs"/>
        </a:defRPr>
      </a:lvl5pPr>
      <a:lvl6pPr marL="3332095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7924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3761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49595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5836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167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7508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3341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9177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5008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0846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668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chart" Target="../charts/chart1.xml"/><Relationship Id="rId7" Type="http://schemas.openxmlformats.org/officeDocument/2006/relationships/image" Target="../media/image61.sv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chart" Target="../charts/chart3.xml"/><Relationship Id="rId10" Type="http://schemas.openxmlformats.org/officeDocument/2006/relationships/image" Target="../media/image64.png"/><Relationship Id="rId4" Type="http://schemas.openxmlformats.org/officeDocument/2006/relationships/chart" Target="../charts/chart2.xml"/><Relationship Id="rId9" Type="http://schemas.openxmlformats.org/officeDocument/2006/relationships/image" Target="../media/image6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chart" Target="../charts/chart4.xml"/><Relationship Id="rId7" Type="http://schemas.openxmlformats.org/officeDocument/2006/relationships/image" Target="../media/image67.sv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11" Type="http://schemas.openxmlformats.org/officeDocument/2006/relationships/image" Target="../media/image65.svg"/><Relationship Id="rId5" Type="http://schemas.openxmlformats.org/officeDocument/2006/relationships/chart" Target="../charts/chart6.xml"/><Relationship Id="rId10" Type="http://schemas.openxmlformats.org/officeDocument/2006/relationships/image" Target="../media/image64.png"/><Relationship Id="rId4" Type="http://schemas.openxmlformats.org/officeDocument/2006/relationships/chart" Target="../charts/chart5.xml"/><Relationship Id="rId9" Type="http://schemas.openxmlformats.org/officeDocument/2006/relationships/image" Target="../media/image6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png"/><Relationship Id="rId7" Type="http://schemas.openxmlformats.org/officeDocument/2006/relationships/chart" Target="../charts/chart7.xml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svg"/><Relationship Id="rId11" Type="http://schemas.openxmlformats.org/officeDocument/2006/relationships/image" Target="../media/image65.svg"/><Relationship Id="rId5" Type="http://schemas.openxmlformats.org/officeDocument/2006/relationships/image" Target="../media/image66.png"/><Relationship Id="rId10" Type="http://schemas.openxmlformats.org/officeDocument/2006/relationships/image" Target="../media/image64.png"/><Relationship Id="rId4" Type="http://schemas.openxmlformats.org/officeDocument/2006/relationships/image" Target="../media/image68.svg"/><Relationship Id="rId9" Type="http://schemas.openxmlformats.org/officeDocument/2006/relationships/image" Target="../media/image6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10" Type="http://schemas.openxmlformats.org/officeDocument/2006/relationships/chart" Target="../charts/chart10.xml"/><Relationship Id="rId4" Type="http://schemas.openxmlformats.org/officeDocument/2006/relationships/image" Target="../media/image72.sv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sv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0.svg"/><Relationship Id="rId11" Type="http://schemas.openxmlformats.org/officeDocument/2006/relationships/image" Target="../media/image55.sv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svg"/><Relationship Id="rId9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7D89FFC6-25B8-4300-11F4-C26F671ABF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3128" y="1090902"/>
            <a:ext cx="4607859" cy="46577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8420A2C-8DC8-75E9-AE17-C9768086EF7F}"/>
              </a:ext>
            </a:extLst>
          </p:cNvPr>
          <p:cNvSpPr/>
          <p:nvPr/>
        </p:nvSpPr>
        <p:spPr>
          <a:xfrm>
            <a:off x="9614450" y="210004"/>
            <a:ext cx="381000" cy="1333500"/>
          </a:xfrm>
          <a:prstGeom prst="rect">
            <a:avLst/>
          </a:prstGeom>
          <a:solidFill>
            <a:srgbClr val="00915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 idx="4294967295"/>
          </p:nvPr>
        </p:nvSpPr>
        <p:spPr>
          <a:xfrm>
            <a:off x="378467" y="1092094"/>
            <a:ext cx="5069495" cy="151735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BNPP Sans" panose="02000000000000000000" charset="0"/>
                <a:cs typeface="Arial" panose="020B0604020202020204" pitchFamily="34" charset="0"/>
              </a:rPr>
              <a:t>FLEET AND MOBILITY BAROMETER 2025</a:t>
            </a:r>
            <a:endParaRPr lang="pt-PT" sz="4000" dirty="0">
              <a:solidFill>
                <a:schemeClr val="bg1"/>
              </a:solidFill>
              <a:latin typeface="BNPP Sans" panose="02000000000000000000" charset="0"/>
              <a:cs typeface="Arial" panose="020B0604020202020204" pitchFamily="34" charset="0"/>
            </a:endParaRP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B340153-0988-1E73-D54F-B678C7BB3539}"/>
              </a:ext>
            </a:extLst>
          </p:cNvPr>
          <p:cNvSpPr txBox="1">
            <a:spLocks/>
          </p:cNvSpPr>
          <p:nvPr/>
        </p:nvSpPr>
        <p:spPr>
          <a:xfrm>
            <a:off x="378467" y="2687223"/>
            <a:ext cx="4199800" cy="3749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NPP Sans Light" panose="02000503020000020004" pitchFamily="50" charset="0"/>
                <a:ea typeface="+mn-ea"/>
                <a:cs typeface="+mn-cs"/>
              </a:rPr>
              <a:t>COUNTRY REPORT</a:t>
            </a: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pitchFamily="50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3177799-F007-DEE0-0BC3-D4891AD99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49" y="2610024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9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ymbole vert de chargement de voiture électrique sur le trottoir">
            <a:extLst>
              <a:ext uri="{FF2B5EF4-FFF2-40B4-BE49-F238E27FC236}">
                <a16:creationId xmlns:a16="http://schemas.microsoft.com/office/drawing/2014/main" id="{8A05DE51-79B6-C82F-92E4-D29596232D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4"/>
          <a:stretch/>
        </p:blipFill>
        <p:spPr>
          <a:xfrm>
            <a:off x="-63500" y="0"/>
            <a:ext cx="12185650" cy="4889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A9C86C-FC3E-4D39-7A72-D373825CCAF6}"/>
              </a:ext>
            </a:extLst>
          </p:cNvPr>
          <p:cNvSpPr/>
          <p:nvPr/>
        </p:nvSpPr>
        <p:spPr>
          <a:xfrm>
            <a:off x="1295401" y="177800"/>
            <a:ext cx="3371850" cy="5130800"/>
          </a:xfrm>
          <a:prstGeom prst="rect">
            <a:avLst/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3C4D0FA-9E01-EE16-92E5-25F313A8DA21}"/>
              </a:ext>
            </a:extLst>
          </p:cNvPr>
          <p:cNvSpPr txBox="1">
            <a:spLocks/>
          </p:cNvSpPr>
          <p:nvPr/>
        </p:nvSpPr>
        <p:spPr>
          <a:xfrm>
            <a:off x="1686242" y="2093632"/>
            <a:ext cx="2739708" cy="7907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1670" rtl="0" eaLnBrk="1" latinLnBrk="0" hangingPunct="1">
              <a:spcBef>
                <a:spcPct val="0"/>
              </a:spcBef>
              <a:buNone/>
              <a:defRPr sz="29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0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" panose="02000000000000000000" charset="0"/>
                <a:ea typeface="+mj-ea"/>
                <a:cs typeface="Arial" panose="020B0604020202020204" pitchFamily="34" charset="0"/>
              </a:rPr>
              <a:t>Energy mix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398457C-98B5-22B6-E476-CC29B3FE775E}"/>
              </a:ext>
            </a:extLst>
          </p:cNvPr>
          <p:cNvSpPr txBox="1">
            <a:spLocks/>
          </p:cNvSpPr>
          <p:nvPr/>
        </p:nvSpPr>
        <p:spPr>
          <a:xfrm>
            <a:off x="1686242" y="595032"/>
            <a:ext cx="2739708" cy="7907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1670" rtl="0" eaLnBrk="1" latinLnBrk="0" hangingPunct="1">
              <a:spcBef>
                <a:spcPct val="0"/>
              </a:spcBef>
              <a:buNone/>
              <a:defRPr sz="29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9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/>
                <a:ea typeface="+mj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E13AB8-C975-B6FC-B4A3-4B665136E45B}"/>
              </a:ext>
            </a:extLst>
          </p:cNvPr>
          <p:cNvSpPr/>
          <p:nvPr/>
        </p:nvSpPr>
        <p:spPr>
          <a:xfrm>
            <a:off x="1295400" y="3644900"/>
            <a:ext cx="3371849" cy="1663700"/>
          </a:xfrm>
          <a:prstGeom prst="rect">
            <a:avLst/>
          </a:prstGeom>
          <a:solidFill>
            <a:srgbClr val="00685E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A691FE0-C554-FDA7-DE92-8F58BED4624C}"/>
              </a:ext>
            </a:extLst>
          </p:cNvPr>
          <p:cNvSpPr txBox="1"/>
          <p:nvPr/>
        </p:nvSpPr>
        <p:spPr>
          <a:xfrm>
            <a:off x="1539260" y="3847904"/>
            <a:ext cx="3033673" cy="133339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l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 ExtraBold" pitchFamily="50" charset="0"/>
                <a:ea typeface="+mn-ea"/>
                <a:cs typeface="Arial"/>
              </a:rPr>
              <a:t>What energy technologies are used? What changes are to be expected in the near future?</a:t>
            </a:r>
          </a:p>
        </p:txBody>
      </p:sp>
    </p:spTree>
    <p:extLst>
      <p:ext uri="{BB962C8B-B14F-4D97-AF65-F5344CB8AC3E}">
        <p14:creationId xmlns:p14="http://schemas.microsoft.com/office/powerpoint/2010/main" val="675290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Top Corners Rounded 20">
            <a:extLst>
              <a:ext uri="{FF2B5EF4-FFF2-40B4-BE49-F238E27FC236}">
                <a16:creationId xmlns:a16="http://schemas.microsoft.com/office/drawing/2014/main" id="{DDB67C58-72C8-FC69-559D-BB0EEFED58E1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ous-titre 34">
            <a:extLst>
              <a:ext uri="{FF2B5EF4-FFF2-40B4-BE49-F238E27FC236}">
                <a16:creationId xmlns:a16="http://schemas.microsoft.com/office/drawing/2014/main" id="{9C86DE5E-6DE5-618D-28C2-E99BF32183A0}"/>
              </a:ext>
            </a:extLst>
          </p:cNvPr>
          <p:cNvSpPr txBox="1">
            <a:spLocks/>
          </p:cNvSpPr>
          <p:nvPr/>
        </p:nvSpPr>
        <p:spPr>
          <a:xfrm>
            <a:off x="377722" y="127594"/>
            <a:ext cx="6659406" cy="358673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120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 pitchFamily="2" charset="0"/>
                <a:ea typeface="+mn-ea"/>
                <a:cs typeface="+mn-cs"/>
              </a:rPr>
              <a:t>ENERGY MIX key insights</a:t>
            </a:r>
          </a:p>
        </p:txBody>
      </p:sp>
      <p:cxnSp>
        <p:nvCxnSpPr>
          <p:cNvPr id="2" name="Connecteur droit 13">
            <a:extLst>
              <a:ext uri="{FF2B5EF4-FFF2-40B4-BE49-F238E27FC236}">
                <a16:creationId xmlns:a16="http://schemas.microsoft.com/office/drawing/2014/main" id="{1D5DF6F0-2981-E502-AE8F-016B71C774D9}"/>
              </a:ext>
            </a:extLst>
          </p:cNvPr>
          <p:cNvCxnSpPr>
            <a:cxnSpLocks/>
          </p:cNvCxnSpPr>
          <p:nvPr/>
        </p:nvCxnSpPr>
        <p:spPr>
          <a:xfrm>
            <a:off x="507881" y="1269393"/>
            <a:ext cx="0" cy="884069"/>
          </a:xfrm>
          <a:prstGeom prst="line">
            <a:avLst/>
          </a:prstGeom>
          <a:noFill/>
          <a:ln w="6350" cap="flat" cmpd="sng" algn="ctr">
            <a:solidFill>
              <a:schemeClr val="accent3"/>
            </a:solidFill>
            <a:prstDash val="solid"/>
            <a:miter lim="800000"/>
          </a:ln>
          <a:effectLst/>
        </p:spPr>
      </p:cxn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784F9263-2A54-6697-42B2-1FD70BCBDD5F}"/>
              </a:ext>
            </a:extLst>
          </p:cNvPr>
          <p:cNvSpPr txBox="1">
            <a:spLocks/>
          </p:cNvSpPr>
          <p:nvPr/>
        </p:nvSpPr>
        <p:spPr>
          <a:xfrm>
            <a:off x="810036" y="1245834"/>
            <a:ext cx="10864311" cy="908069"/>
          </a:xfrm>
          <a:prstGeom prst="rect">
            <a:avLst/>
          </a:prstGeom>
        </p:spPr>
        <p:txBody>
          <a:bodyPr vert="horz" wrap="square" lIns="35565" tIns="0" rIns="35565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3463">
              <a:spcBef>
                <a:spcPts val="198"/>
              </a:spcBef>
              <a:spcAft>
                <a:spcPts val="0"/>
              </a:spcAft>
              <a:defRPr/>
            </a:pP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Electrification of passenger car fleets in Greece still lags behind European average</a:t>
            </a:r>
          </a:p>
          <a:p>
            <a:pPr defTabSz="903463">
              <a:spcBef>
                <a:spcPts val="198"/>
              </a:spcBef>
              <a:spcAft>
                <a:spcPts val="0"/>
              </a:spcAft>
              <a:defRPr/>
            </a:pP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For 2025, 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42%</a:t>
            </a:r>
            <a:r>
              <a:rPr lang="en-US" sz="1591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of Greek companies have implemented at least one electrified technology (HEV, PHEV or 100% BEV) for passenger cars, showing no acceleration vs 2024 and still behind the European average (56%). When adding consideration for the next 3 years, this figure rises to 62% in Greece.</a:t>
            </a:r>
          </a:p>
          <a:p>
            <a:pPr lvl="3" defTabSz="903463">
              <a:spcBef>
                <a:spcPts val="198"/>
              </a:spcBef>
              <a:defRPr/>
            </a:pP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Medium and Large companies are still ahead in terms of electrification.</a:t>
            </a:r>
          </a:p>
        </p:txBody>
      </p:sp>
      <p:cxnSp>
        <p:nvCxnSpPr>
          <p:cNvPr id="4" name="Connecteur droit 13">
            <a:extLst>
              <a:ext uri="{FF2B5EF4-FFF2-40B4-BE49-F238E27FC236}">
                <a16:creationId xmlns:a16="http://schemas.microsoft.com/office/drawing/2014/main" id="{82B9D1B5-9749-A83E-666B-4395DF2482CD}"/>
              </a:ext>
            </a:extLst>
          </p:cNvPr>
          <p:cNvCxnSpPr>
            <a:cxnSpLocks/>
          </p:cNvCxnSpPr>
          <p:nvPr/>
        </p:nvCxnSpPr>
        <p:spPr>
          <a:xfrm>
            <a:off x="507881" y="2528538"/>
            <a:ext cx="0" cy="415435"/>
          </a:xfrm>
          <a:prstGeom prst="line">
            <a:avLst/>
          </a:prstGeom>
          <a:noFill/>
          <a:ln w="6350" cap="flat" cmpd="sng" algn="ctr">
            <a:solidFill>
              <a:schemeClr val="accent3"/>
            </a:solidFill>
            <a:prstDash val="solid"/>
            <a:miter lim="800000"/>
          </a:ln>
          <a:effectLst/>
        </p:spPr>
      </p:cxn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8F5907C-3F41-08F2-A4C3-6157BEE0DA1A}"/>
              </a:ext>
            </a:extLst>
          </p:cNvPr>
          <p:cNvSpPr txBox="1">
            <a:spLocks/>
          </p:cNvSpPr>
          <p:nvPr/>
        </p:nvSpPr>
        <p:spPr>
          <a:xfrm>
            <a:off x="810036" y="2504977"/>
            <a:ext cx="10864311" cy="698846"/>
          </a:xfrm>
          <a:prstGeom prst="rect">
            <a:avLst/>
          </a:prstGeom>
        </p:spPr>
        <p:txBody>
          <a:bodyPr vert="horz" wrap="square" lIns="35565" tIns="0" rIns="35565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3463">
              <a:spcBef>
                <a:spcPts val="198"/>
              </a:spcBef>
              <a:spcAft>
                <a:spcPts val="0"/>
              </a:spcAft>
              <a:defRPr/>
            </a:pP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HEV and PHEV remain the predominant technologies for Greek passenger cars fleets’ transition</a:t>
            </a:r>
          </a:p>
          <a:p>
            <a:pPr defTabSz="903463">
              <a:spcBef>
                <a:spcPts val="198"/>
              </a:spcBef>
              <a:spcAft>
                <a:spcPts val="0"/>
              </a:spcAft>
              <a:defRPr/>
            </a:pP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With respectively 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23%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and 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22%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of penetration among Greek fleets, HEV and PHEV remain ahead, while BEV (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8%, 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down 6 points) tends to drop off for 2025, in line a European trend. 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EBDCDC1-035A-5664-5B15-638B33C5C23C}"/>
              </a:ext>
            </a:extLst>
          </p:cNvPr>
          <p:cNvCxnSpPr>
            <a:cxnSpLocks/>
          </p:cNvCxnSpPr>
          <p:nvPr/>
        </p:nvCxnSpPr>
        <p:spPr>
          <a:xfrm>
            <a:off x="507881" y="3405912"/>
            <a:ext cx="0" cy="778793"/>
          </a:xfrm>
          <a:prstGeom prst="line">
            <a:avLst/>
          </a:prstGeom>
          <a:noFill/>
          <a:ln w="6350" cap="flat" cmpd="sng" algn="ctr">
            <a:solidFill>
              <a:schemeClr val="accent3"/>
            </a:solidFill>
            <a:prstDash val="solid"/>
            <a:miter lim="800000"/>
          </a:ln>
          <a:effectLst/>
        </p:spPr>
      </p:cxn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A596CAD6-6895-6E73-CABB-F0335C659CCD}"/>
              </a:ext>
            </a:extLst>
          </p:cNvPr>
          <p:cNvSpPr txBox="1">
            <a:spLocks/>
          </p:cNvSpPr>
          <p:nvPr/>
        </p:nvSpPr>
        <p:spPr>
          <a:xfrm>
            <a:off x="810036" y="3382350"/>
            <a:ext cx="10864311" cy="1152880"/>
          </a:xfrm>
          <a:prstGeom prst="rect">
            <a:avLst/>
          </a:prstGeom>
        </p:spPr>
        <p:txBody>
          <a:bodyPr vert="horz" wrap="square" lIns="35565" tIns="0" rIns="35565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3463">
              <a:spcBef>
                <a:spcPts val="198"/>
              </a:spcBef>
              <a:spcAft>
                <a:spcPts val="0"/>
              </a:spcAft>
              <a:defRPr/>
            </a:pP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Compliance with CSR policy and environmental considerations are now catching up with economic considerations in terms of motivations for passenger cars electrification</a:t>
            </a:r>
          </a:p>
          <a:p>
            <a:pPr lvl="3" defTabSz="903463">
              <a:spcBef>
                <a:spcPts val="198"/>
              </a:spcBef>
              <a:defRPr/>
            </a:pP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45% 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of Greek companies quote compliance with the company’s CSR policy among their drivers for fleet electrification, significantly increasing vs 2024 and far above the European average (29%), now on par with Reduction in fuel expenses (45%), lower TCO (44%), and lower environmental impact (43%).</a:t>
            </a:r>
          </a:p>
          <a:p>
            <a:pPr lvl="3" defTabSz="903463">
              <a:spcBef>
                <a:spcPts val="198"/>
              </a:spcBef>
              <a:defRPr/>
            </a:pP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Improving corporate image and tax benefits are following closely (35%). </a:t>
            </a:r>
          </a:p>
        </p:txBody>
      </p:sp>
      <p:cxnSp>
        <p:nvCxnSpPr>
          <p:cNvPr id="12" name="Connecteur droit 13">
            <a:extLst>
              <a:ext uri="{FF2B5EF4-FFF2-40B4-BE49-F238E27FC236}">
                <a16:creationId xmlns:a16="http://schemas.microsoft.com/office/drawing/2014/main" id="{F5DB9401-BBB1-E6D0-4A23-2E26F02A0FA6}"/>
              </a:ext>
            </a:extLst>
          </p:cNvPr>
          <p:cNvCxnSpPr>
            <a:cxnSpLocks/>
          </p:cNvCxnSpPr>
          <p:nvPr/>
        </p:nvCxnSpPr>
        <p:spPr>
          <a:xfrm>
            <a:off x="507881" y="4737513"/>
            <a:ext cx="0" cy="1068085"/>
          </a:xfrm>
          <a:prstGeom prst="line">
            <a:avLst/>
          </a:prstGeom>
          <a:noFill/>
          <a:ln w="6350" cap="flat" cmpd="sng" algn="ctr">
            <a:solidFill>
              <a:schemeClr val="accent3"/>
            </a:solidFill>
            <a:prstDash val="solid"/>
            <a:miter lim="800000"/>
          </a:ln>
          <a:effectLst/>
        </p:spPr>
      </p:cxn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638CFFFB-A509-41EF-80AA-DB31C132679D}"/>
              </a:ext>
            </a:extLst>
          </p:cNvPr>
          <p:cNvSpPr txBox="1">
            <a:spLocks/>
          </p:cNvSpPr>
          <p:nvPr/>
        </p:nvSpPr>
        <p:spPr>
          <a:xfrm>
            <a:off x="810036" y="4713952"/>
            <a:ext cx="10864311" cy="1091646"/>
          </a:xfrm>
          <a:prstGeom prst="rect">
            <a:avLst/>
          </a:prstGeom>
        </p:spPr>
        <p:txBody>
          <a:bodyPr vert="horz" wrap="square" lIns="35565" tIns="0" rIns="35565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3463">
              <a:spcBef>
                <a:spcPts val="198"/>
              </a:spcBef>
              <a:spcAft>
                <a:spcPts val="0"/>
              </a:spcAft>
              <a:defRPr/>
            </a:pP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The shift to electrified LCVs remains more challenging</a:t>
            </a:r>
          </a:p>
          <a:p>
            <a:pPr defTabSz="903463">
              <a:spcBef>
                <a:spcPts val="198"/>
              </a:spcBef>
              <a:spcAft>
                <a:spcPts val="0"/>
              </a:spcAft>
              <a:defRPr/>
            </a:pP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If the adoption of alternative energy technologies for LCV fleets remains quite stable over the past two years (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3% 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for 2025), the total for current use and consideration for the next 3 years tends to fall back (18%), especially in Medium companies. This downward trend is quite in line with the European average (26%), even though Greece remains behind in terms of adoption.</a:t>
            </a:r>
          </a:p>
          <a:p>
            <a:pPr defTabSz="903463">
              <a:spcBef>
                <a:spcPts val="198"/>
              </a:spcBef>
              <a:spcAft>
                <a:spcPts val="0"/>
              </a:spcAft>
              <a:defRPr/>
            </a:pP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In detail, both BEV adoption (3%) and consideration (15%) remain steady, at a low level. </a:t>
            </a:r>
          </a:p>
        </p:txBody>
      </p:sp>
    </p:spTree>
    <p:extLst>
      <p:ext uri="{BB962C8B-B14F-4D97-AF65-F5344CB8AC3E}">
        <p14:creationId xmlns:p14="http://schemas.microsoft.com/office/powerpoint/2010/main" val="3115798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1196F-377D-6749-02B5-404C50B20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Top Corners Rounded 20">
            <a:extLst>
              <a:ext uri="{FF2B5EF4-FFF2-40B4-BE49-F238E27FC236}">
                <a16:creationId xmlns:a16="http://schemas.microsoft.com/office/drawing/2014/main" id="{FAA74C00-FE90-21B6-BCAF-A4CE3A6D389F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ous-titre 34">
            <a:extLst>
              <a:ext uri="{FF2B5EF4-FFF2-40B4-BE49-F238E27FC236}">
                <a16:creationId xmlns:a16="http://schemas.microsoft.com/office/drawing/2014/main" id="{69CDDE54-4CAB-26BD-747C-59393A595D93}"/>
              </a:ext>
            </a:extLst>
          </p:cNvPr>
          <p:cNvSpPr txBox="1">
            <a:spLocks/>
          </p:cNvSpPr>
          <p:nvPr/>
        </p:nvSpPr>
        <p:spPr>
          <a:xfrm>
            <a:off x="377722" y="127594"/>
            <a:ext cx="6659406" cy="358673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120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 pitchFamily="2" charset="0"/>
                <a:ea typeface="+mn-ea"/>
                <a:cs typeface="+mn-cs"/>
              </a:rPr>
              <a:t>ENERGY MIX key insights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8EE4D6E0-1CC0-6671-EB73-7A023DFD9428}"/>
              </a:ext>
            </a:extLst>
          </p:cNvPr>
          <p:cNvCxnSpPr>
            <a:cxnSpLocks/>
          </p:cNvCxnSpPr>
          <p:nvPr/>
        </p:nvCxnSpPr>
        <p:spPr>
          <a:xfrm>
            <a:off x="475457" y="1239894"/>
            <a:ext cx="0" cy="599113"/>
          </a:xfrm>
          <a:prstGeom prst="line">
            <a:avLst/>
          </a:prstGeom>
          <a:noFill/>
          <a:ln w="6350" cap="flat" cmpd="sng" algn="ctr">
            <a:solidFill>
              <a:schemeClr val="accent3"/>
            </a:solidFill>
            <a:prstDash val="solid"/>
            <a:miter lim="800000"/>
          </a:ln>
          <a:effectLst/>
        </p:spPr>
      </p:cxn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408E8904-5D85-59F8-B200-BBAE1528D5CC}"/>
              </a:ext>
            </a:extLst>
          </p:cNvPr>
          <p:cNvSpPr txBox="1">
            <a:spLocks/>
          </p:cNvSpPr>
          <p:nvPr/>
        </p:nvSpPr>
        <p:spPr>
          <a:xfrm>
            <a:off x="810036" y="1216332"/>
            <a:ext cx="10864311" cy="698846"/>
          </a:xfrm>
          <a:prstGeom prst="rect">
            <a:avLst/>
          </a:prstGeom>
        </p:spPr>
        <p:txBody>
          <a:bodyPr vert="horz" wrap="square" lIns="35565" tIns="0" rIns="35565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3463">
              <a:spcBef>
                <a:spcPts val="198"/>
              </a:spcBef>
              <a:spcAft>
                <a:spcPts val="0"/>
              </a:spcAft>
              <a:defRPr/>
            </a:pP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Overall, the main obstacle to wider fleet electrification remains access to charging infrastructure</a:t>
            </a:r>
          </a:p>
          <a:p>
            <a:pPr lvl="3" defTabSz="903463">
              <a:spcBef>
                <a:spcPts val="198"/>
              </a:spcBef>
              <a:defRPr/>
            </a:pP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73%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050" dirty="0">
                <a:solidFill>
                  <a:srgbClr val="3C3C3C"/>
                </a:solidFill>
                <a:latin typeface="BNPP Sans Light" panose="02000503020000020004" charset="0"/>
              </a:rPr>
              <a:t>to</a:t>
            </a:r>
            <a:r>
              <a:rPr lang="en-US" sz="1200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75% 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of Greek companies 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mention charging points limitations as a constraint for using electric passenger cars and LCVs, even higher than the European average (66/64%).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B8172D2B-86BE-8C28-BD9C-A4268CAF4A9F}"/>
              </a:ext>
            </a:extLst>
          </p:cNvPr>
          <p:cNvCxnSpPr>
            <a:cxnSpLocks/>
          </p:cNvCxnSpPr>
          <p:nvPr/>
        </p:nvCxnSpPr>
        <p:spPr>
          <a:xfrm>
            <a:off x="475457" y="2349377"/>
            <a:ext cx="0" cy="2121201"/>
          </a:xfrm>
          <a:prstGeom prst="line">
            <a:avLst/>
          </a:prstGeom>
          <a:noFill/>
          <a:ln w="6350" cap="flat" cmpd="sng" algn="ctr">
            <a:solidFill>
              <a:schemeClr val="accent3"/>
            </a:solidFill>
            <a:prstDash val="solid"/>
            <a:miter lim="800000"/>
          </a:ln>
          <a:effectLst/>
        </p:spPr>
      </p:cxn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64A4FDB1-2BB3-CC4F-DCB4-E4C6399E4096}"/>
              </a:ext>
            </a:extLst>
          </p:cNvPr>
          <p:cNvSpPr txBox="1">
            <a:spLocks/>
          </p:cNvSpPr>
          <p:nvPr/>
        </p:nvSpPr>
        <p:spPr>
          <a:xfrm>
            <a:off x="810036" y="2349377"/>
            <a:ext cx="10864311" cy="2305759"/>
          </a:xfrm>
          <a:prstGeom prst="rect">
            <a:avLst/>
          </a:prstGeom>
        </p:spPr>
        <p:txBody>
          <a:bodyPr vert="horz" wrap="square" lIns="35565" tIns="0" rIns="35565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3463">
              <a:spcBef>
                <a:spcPts val="198"/>
              </a:spcBef>
              <a:spcAft>
                <a:spcPts val="0"/>
              </a:spcAft>
              <a:defRPr/>
            </a:pP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As a result, developing charging both at company premises and at employees’ homes are priorities for companies' charging strategies</a:t>
            </a:r>
          </a:p>
          <a:p>
            <a:pPr lvl="3" defTabSz="903463">
              <a:spcBef>
                <a:spcPts val="198"/>
              </a:spcBef>
              <a:defRPr/>
            </a:pP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87% 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have or plan to implement a charging policy, in line with the European average. Surprisingly, Large companies (75%) seem to be taking a more wait-and-see approach than smaller ones.</a:t>
            </a:r>
          </a:p>
          <a:p>
            <a:pPr lvl="3" defTabSz="903463">
              <a:spcBef>
                <a:spcPts val="198"/>
              </a:spcBef>
              <a:defRPr/>
            </a:pP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Company premises charging is a current or future strategy for 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52% 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of companies, with among them 52% having installed or considering installing charging points in the next 12 months, and 63% requiring or planning to require employee payment for charging at the company’s premises.</a:t>
            </a:r>
          </a:p>
          <a:p>
            <a:pPr lvl="3" defTabSz="903463">
              <a:spcBef>
                <a:spcPts val="198"/>
              </a:spcBef>
              <a:defRPr/>
            </a:pP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Home charging is a strategy for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43%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of companies, of which 44% support or plan to support home charger installation, with 98% covering or planning to cover at least part of the box and installation costs, and 56% reimbursing or planning to reimburse some energy costs. </a:t>
            </a:r>
          </a:p>
          <a:p>
            <a:pPr lvl="3" defTabSz="903463">
              <a:spcBef>
                <a:spcPts val="198"/>
              </a:spcBef>
              <a:defRPr/>
            </a:pP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Public charging is part of the strategy for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47%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of companies, of which 48% support charging costs (30% via expense claim and 18% via energy cards), while 52% do not reimburse energy costs. </a:t>
            </a:r>
            <a:endParaRPr lang="en-US" sz="1186" dirty="0">
              <a:solidFill>
                <a:srgbClr val="3C3C3C"/>
              </a:solidFill>
              <a:latin typeface="BNPP Sans Light" panose="0200050302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684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Graphique C1">
            <a:extLst>
              <a:ext uri="{FF2B5EF4-FFF2-40B4-BE49-F238E27FC236}">
                <a16:creationId xmlns:a16="http://schemas.microsoft.com/office/drawing/2014/main" id="{3A63F424-88F4-4E00-504B-780E90EB71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4538291"/>
              </p:ext>
            </p:extLst>
          </p:nvPr>
        </p:nvGraphicFramePr>
        <p:xfrm>
          <a:off x="5447240" y="2295650"/>
          <a:ext cx="2065750" cy="3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259AFA4F-8A45-C45A-C5F9-23B6DF95DAB8}"/>
              </a:ext>
            </a:extLst>
          </p:cNvPr>
          <p:cNvSpPr/>
          <p:nvPr/>
        </p:nvSpPr>
        <p:spPr bwMode="ltGray">
          <a:xfrm>
            <a:off x="0" y="1266602"/>
            <a:ext cx="12122150" cy="827201"/>
          </a:xfrm>
          <a:prstGeom prst="rect">
            <a:avLst/>
          </a:prstGeom>
          <a:solidFill>
            <a:schemeClr val="accent3">
              <a:alpha val="2549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DE8928-1905-9E80-5D5B-237D5FAED716}"/>
              </a:ext>
            </a:extLst>
          </p:cNvPr>
          <p:cNvSpPr/>
          <p:nvPr/>
        </p:nvSpPr>
        <p:spPr bwMode="ltGray">
          <a:xfrm>
            <a:off x="2223584" y="1266956"/>
            <a:ext cx="1955201" cy="4581893"/>
          </a:xfrm>
          <a:prstGeom prst="rect">
            <a:avLst/>
          </a:prstGeom>
          <a:solidFill>
            <a:schemeClr val="accent3">
              <a:alpha val="2549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ZoneTexte Slide">
            <a:extLst>
              <a:ext uri="{FF2B5EF4-FFF2-40B4-BE49-F238E27FC236}">
                <a16:creationId xmlns:a16="http://schemas.microsoft.com/office/drawing/2014/main" id="{284B5F1C-2C14-033D-881C-8FBC3B8A5D86}"/>
              </a:ext>
            </a:extLst>
          </p:cNvPr>
          <p:cNvSpPr txBox="1"/>
          <p:nvPr/>
        </p:nvSpPr>
        <p:spPr>
          <a:xfrm>
            <a:off x="400398" y="648090"/>
            <a:ext cx="9639718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HOW TO READ THE RESULTS ?</a:t>
            </a:r>
          </a:p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In Greece in 2025, 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</a:rPr>
              <a:t>45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% of the companies with passenger cars are already using alternative energy technologies or are considering it to be compliant with their CSR (Corporate Social Responsibility) policy.</a:t>
            </a:r>
          </a:p>
        </p:txBody>
      </p:sp>
      <p:graphicFrame>
        <p:nvGraphicFramePr>
          <p:cNvPr id="4" name="Graphique C1">
            <a:extLst>
              <a:ext uri="{FF2B5EF4-FFF2-40B4-BE49-F238E27FC236}">
                <a16:creationId xmlns:a16="http://schemas.microsoft.com/office/drawing/2014/main" id="{42587487-C03B-D68F-EB3C-57440B1C71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6877477"/>
              </p:ext>
            </p:extLst>
          </p:nvPr>
        </p:nvGraphicFramePr>
        <p:xfrm>
          <a:off x="2210972" y="2295650"/>
          <a:ext cx="2065750" cy="3553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: Top Corners Rounded 20">
            <a:extLst>
              <a:ext uri="{FF2B5EF4-FFF2-40B4-BE49-F238E27FC236}">
                <a16:creationId xmlns:a16="http://schemas.microsoft.com/office/drawing/2014/main" id="{3D657D4C-1B41-949F-5D8B-6CD86DA1B19A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7A4019-6BD2-4683-1A8D-02A840C6DBD0}"/>
              </a:ext>
            </a:extLst>
          </p:cNvPr>
          <p:cNvSpPr/>
          <p:nvPr/>
        </p:nvSpPr>
        <p:spPr>
          <a:xfrm>
            <a:off x="441214" y="5877965"/>
            <a:ext cx="638082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BNPP Sans Light" panose="02000503020000020004" charset="0"/>
              </a:rPr>
              <a:t>E28A. Why have you already implemented or why do you consider implementing these energy technologies?</a:t>
            </a:r>
          </a:p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BNPP Sans Light" panose="02000503020000020004" charset="0"/>
              </a:rPr>
              <a:t>Basis: companies that are already using or considering using alternative energy technologies for passenger cars</a:t>
            </a:r>
          </a:p>
        </p:txBody>
      </p:sp>
      <p:sp>
        <p:nvSpPr>
          <p:cNvPr id="7" name="ZoneTexte 18">
            <a:extLst>
              <a:ext uri="{FF2B5EF4-FFF2-40B4-BE49-F238E27FC236}">
                <a16:creationId xmlns:a16="http://schemas.microsoft.com/office/drawing/2014/main" id="{E95AC050-F36C-C881-731F-44A058884E64}"/>
              </a:ext>
            </a:extLst>
          </p:cNvPr>
          <p:cNvSpPr txBox="1"/>
          <p:nvPr/>
        </p:nvSpPr>
        <p:spPr>
          <a:xfrm>
            <a:off x="5787838" y="2138406"/>
            <a:ext cx="2988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2023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F9C5FF-38DC-D947-F61C-3BFC2BFF3B99}"/>
              </a:ext>
            </a:extLst>
          </p:cNvPr>
          <p:cNvSpPr/>
          <p:nvPr/>
        </p:nvSpPr>
        <p:spPr>
          <a:xfrm>
            <a:off x="5585077" y="2138406"/>
            <a:ext cx="137233" cy="112854"/>
          </a:xfrm>
          <a:prstGeom prst="rect">
            <a:avLst/>
          </a:prstGeom>
          <a:solidFill>
            <a:srgbClr val="C3D9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endParaRPr lang="fr-FR" sz="120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1" name="ZoneTexte 22">
            <a:extLst>
              <a:ext uri="{FF2B5EF4-FFF2-40B4-BE49-F238E27FC236}">
                <a16:creationId xmlns:a16="http://schemas.microsoft.com/office/drawing/2014/main" id="{A1A368E3-0CE1-E719-68C8-C8710E05A375}"/>
              </a:ext>
            </a:extLst>
          </p:cNvPr>
          <p:cNvSpPr txBox="1"/>
          <p:nvPr/>
        </p:nvSpPr>
        <p:spPr>
          <a:xfrm>
            <a:off x="6417982" y="2138406"/>
            <a:ext cx="2988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2024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7058A5F-BE6F-81FF-93C0-EA5D51C597AF}"/>
              </a:ext>
            </a:extLst>
          </p:cNvPr>
          <p:cNvSpPr/>
          <p:nvPr/>
        </p:nvSpPr>
        <p:spPr>
          <a:xfrm>
            <a:off x="6215221" y="2138406"/>
            <a:ext cx="137233" cy="112854"/>
          </a:xfrm>
          <a:prstGeom prst="rect">
            <a:avLst/>
          </a:prstGeom>
          <a:solidFill>
            <a:srgbClr val="A3C4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endParaRPr lang="fr-FR" sz="120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27" name="ZoneTexte 30">
            <a:extLst>
              <a:ext uri="{FF2B5EF4-FFF2-40B4-BE49-F238E27FC236}">
                <a16:creationId xmlns:a16="http://schemas.microsoft.com/office/drawing/2014/main" id="{58C3F3E1-BE33-7F2D-0F4A-49E02703253F}"/>
              </a:ext>
            </a:extLst>
          </p:cNvPr>
          <p:cNvSpPr txBox="1"/>
          <p:nvPr/>
        </p:nvSpPr>
        <p:spPr>
          <a:xfrm>
            <a:off x="7028537" y="2138406"/>
            <a:ext cx="2988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2025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67D3D39-52FB-FBD0-BEF8-30EE9E19D55F}"/>
              </a:ext>
            </a:extLst>
          </p:cNvPr>
          <p:cNvSpPr/>
          <p:nvPr/>
        </p:nvSpPr>
        <p:spPr>
          <a:xfrm>
            <a:off x="6825776" y="2138406"/>
            <a:ext cx="137233" cy="112854"/>
          </a:xfrm>
          <a:prstGeom prst="rect">
            <a:avLst/>
          </a:prstGeom>
          <a:solidFill>
            <a:srgbClr val="7C95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endParaRPr lang="fr-FR" sz="120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graphicFrame>
        <p:nvGraphicFramePr>
          <p:cNvPr id="23" name="Graphique C1">
            <a:extLst>
              <a:ext uri="{FF2B5EF4-FFF2-40B4-BE49-F238E27FC236}">
                <a16:creationId xmlns:a16="http://schemas.microsoft.com/office/drawing/2014/main" id="{8C715F6C-D27B-5583-4055-673D439433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2103653"/>
              </p:ext>
            </p:extLst>
          </p:nvPr>
        </p:nvGraphicFramePr>
        <p:xfrm>
          <a:off x="9041072" y="2295650"/>
          <a:ext cx="2065750" cy="3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ZoneTexte 77">
            <a:extLst>
              <a:ext uri="{FF2B5EF4-FFF2-40B4-BE49-F238E27FC236}">
                <a16:creationId xmlns:a16="http://schemas.microsoft.com/office/drawing/2014/main" id="{208142B2-D43D-66AB-0BB4-68B1916D83AD}"/>
              </a:ext>
            </a:extLst>
          </p:cNvPr>
          <p:cNvSpPr txBox="1"/>
          <p:nvPr/>
        </p:nvSpPr>
        <p:spPr>
          <a:xfrm>
            <a:off x="73792" y="1847877"/>
            <a:ext cx="211641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08000"/>
                </a:highlight>
                <a:uLnTx/>
                <a:uFillTx/>
                <a:latin typeface="BNPP Sans" panose="02000000000000000000" charset="0"/>
                <a:ea typeface="+mn-ea"/>
                <a:cs typeface="+mn-cs"/>
              </a:rPr>
              <a:t>IN %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 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A3C439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PASSENGER CARS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A3C439">
                  <a:lumMod val="50000"/>
                </a:srgbClr>
              </a:solidFill>
              <a:effectLst/>
              <a:highlight>
                <a:srgbClr val="000000"/>
              </a:highlight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pic>
        <p:nvPicPr>
          <p:cNvPr id="21" name="Graphique 305">
            <a:extLst>
              <a:ext uri="{FF2B5EF4-FFF2-40B4-BE49-F238E27FC236}">
                <a16:creationId xmlns:a16="http://schemas.microsoft.com/office/drawing/2014/main" id="{485189EE-DBF6-7BBC-C71D-F6CE24ACCD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399" y="1486835"/>
            <a:ext cx="566581" cy="271487"/>
          </a:xfrm>
          <a:prstGeom prst="rect">
            <a:avLst/>
          </a:prstGeom>
        </p:spPr>
      </p:pic>
      <p:sp>
        <p:nvSpPr>
          <p:cNvPr id="37" name="Sous-titre 34">
            <a:extLst>
              <a:ext uri="{FF2B5EF4-FFF2-40B4-BE49-F238E27FC236}">
                <a16:creationId xmlns:a16="http://schemas.microsoft.com/office/drawing/2014/main" id="{F7727DFC-1D64-9E86-C4DB-A3C1AE3D506A}"/>
              </a:ext>
            </a:extLst>
          </p:cNvPr>
          <p:cNvSpPr txBox="1">
            <a:spLocks/>
          </p:cNvSpPr>
          <p:nvPr/>
        </p:nvSpPr>
        <p:spPr>
          <a:xfrm>
            <a:off x="376922" y="16911"/>
            <a:ext cx="7255389" cy="422642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120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 pitchFamily="2" charset="0"/>
                <a:ea typeface="+mn-ea"/>
                <a:cs typeface="+mn-cs"/>
              </a:rPr>
              <a:t>Reasons for implementing alternative energy technologies</a:t>
            </a:r>
            <a:br>
              <a:rPr kumimoji="0" lang="en-US" sz="2000" b="1" i="0" u="none" strike="noStrike" kern="120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 pitchFamily="2" charset="0"/>
                <a:ea typeface="+mn-ea"/>
                <a:cs typeface="+mn-cs"/>
              </a:rPr>
            </a:br>
            <a:r>
              <a:rPr lang="en-US" sz="16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for passenger cars</a:t>
            </a:r>
            <a:endParaRPr kumimoji="0" lang="en-US" sz="2000" b="1" i="0" u="none" strike="noStrike" kern="1200" cap="all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Condensed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10" name="Connecteur droit 72">
            <a:extLst>
              <a:ext uri="{FF2B5EF4-FFF2-40B4-BE49-F238E27FC236}">
                <a16:creationId xmlns:a16="http://schemas.microsoft.com/office/drawing/2014/main" id="{AAD2CE50-B427-CD64-088F-183C1133D445}"/>
              </a:ext>
            </a:extLst>
          </p:cNvPr>
          <p:cNvCxnSpPr>
            <a:cxnSpLocks/>
          </p:cNvCxnSpPr>
          <p:nvPr/>
        </p:nvCxnSpPr>
        <p:spPr>
          <a:xfrm>
            <a:off x="8200202" y="1516855"/>
            <a:ext cx="0" cy="4076131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66">
            <a:extLst>
              <a:ext uri="{FF2B5EF4-FFF2-40B4-BE49-F238E27FC236}">
                <a16:creationId xmlns:a16="http://schemas.microsoft.com/office/drawing/2014/main" id="{520E5065-03C2-90A3-9AD4-F975C640139B}"/>
              </a:ext>
            </a:extLst>
          </p:cNvPr>
          <p:cNvSpPr txBox="1"/>
          <p:nvPr/>
        </p:nvSpPr>
        <p:spPr>
          <a:xfrm>
            <a:off x="5799233" y="1856311"/>
            <a:ext cx="1334463" cy="1708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A3C439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Europe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A3C439">
                  <a:lumMod val="50000"/>
                </a:srgbClr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CC4A798F-EFA9-AAAE-58F0-7FBC6A24965C}"/>
              </a:ext>
            </a:extLst>
          </p:cNvPr>
          <p:cNvGrpSpPr/>
          <p:nvPr/>
        </p:nvGrpSpPr>
        <p:grpSpPr>
          <a:xfrm>
            <a:off x="9405789" y="1361882"/>
            <a:ext cx="1334463" cy="665245"/>
            <a:chOff x="9317011" y="1361882"/>
            <a:chExt cx="1334463" cy="665245"/>
          </a:xfrm>
        </p:grpSpPr>
        <p:pic>
          <p:nvPicPr>
            <p:cNvPr id="41" name="Graphique 40">
              <a:extLst>
                <a:ext uri="{FF2B5EF4-FFF2-40B4-BE49-F238E27FC236}">
                  <a16:creationId xmlns:a16="http://schemas.microsoft.com/office/drawing/2014/main" id="{F1E66E76-04C0-464B-BE1D-E1B03986A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780634" y="1361882"/>
              <a:ext cx="407217" cy="407217"/>
            </a:xfrm>
            <a:prstGeom prst="rect">
              <a:avLst/>
            </a:prstGeom>
          </p:spPr>
        </p:pic>
        <p:sp>
          <p:nvSpPr>
            <p:cNvPr id="42" name="ZoneTexte 66">
              <a:extLst>
                <a:ext uri="{FF2B5EF4-FFF2-40B4-BE49-F238E27FC236}">
                  <a16:creationId xmlns:a16="http://schemas.microsoft.com/office/drawing/2014/main" id="{7081A939-1B9D-EB97-CB24-5DF92E4798DA}"/>
                </a:ext>
              </a:extLst>
            </p:cNvPr>
            <p:cNvSpPr txBox="1"/>
            <p:nvPr/>
          </p:nvSpPr>
          <p:spPr>
            <a:xfrm>
              <a:off x="9317011" y="1856311"/>
              <a:ext cx="1334463" cy="17081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A3C439">
                      <a:lumMod val="50000"/>
                    </a:srgbClr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+mn-cs"/>
                </a:rPr>
                <a:t>Total countries</a:t>
              </a:r>
            </a:p>
          </p:txBody>
        </p:sp>
      </p:grpSp>
      <p:sp>
        <p:nvSpPr>
          <p:cNvPr id="12" name="ZoneTexte 18">
            <a:extLst>
              <a:ext uri="{FF2B5EF4-FFF2-40B4-BE49-F238E27FC236}">
                <a16:creationId xmlns:a16="http://schemas.microsoft.com/office/drawing/2014/main" id="{BCB3E8B9-41F0-B251-1565-8AC4EF53096D}"/>
              </a:ext>
            </a:extLst>
          </p:cNvPr>
          <p:cNvSpPr txBox="1"/>
          <p:nvPr/>
        </p:nvSpPr>
        <p:spPr>
          <a:xfrm>
            <a:off x="2568117" y="2126927"/>
            <a:ext cx="2988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2023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362EB3-2854-8508-F10A-221C6D4859FD}"/>
              </a:ext>
            </a:extLst>
          </p:cNvPr>
          <p:cNvSpPr/>
          <p:nvPr/>
        </p:nvSpPr>
        <p:spPr>
          <a:xfrm>
            <a:off x="2365356" y="2126927"/>
            <a:ext cx="137233" cy="112854"/>
          </a:xfrm>
          <a:prstGeom prst="rect">
            <a:avLst/>
          </a:prstGeom>
          <a:solidFill>
            <a:srgbClr val="00D0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14" name="ZoneTexte 22">
            <a:extLst>
              <a:ext uri="{FF2B5EF4-FFF2-40B4-BE49-F238E27FC236}">
                <a16:creationId xmlns:a16="http://schemas.microsoft.com/office/drawing/2014/main" id="{5DADF9A1-AD00-899C-0137-934A70C1A5B6}"/>
              </a:ext>
            </a:extLst>
          </p:cNvPr>
          <p:cNvSpPr txBox="1"/>
          <p:nvPr/>
        </p:nvSpPr>
        <p:spPr>
          <a:xfrm>
            <a:off x="3198261" y="2126927"/>
            <a:ext cx="2988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2024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E07F5E-95E9-063D-459F-F6646B56F68F}"/>
              </a:ext>
            </a:extLst>
          </p:cNvPr>
          <p:cNvSpPr/>
          <p:nvPr/>
        </p:nvSpPr>
        <p:spPr>
          <a:xfrm>
            <a:off x="2995500" y="2126927"/>
            <a:ext cx="137233" cy="1128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16" name="ZoneTexte 30">
            <a:extLst>
              <a:ext uri="{FF2B5EF4-FFF2-40B4-BE49-F238E27FC236}">
                <a16:creationId xmlns:a16="http://schemas.microsoft.com/office/drawing/2014/main" id="{C5C4479C-86CA-BE07-FDD3-4DCC39F9684D}"/>
              </a:ext>
            </a:extLst>
          </p:cNvPr>
          <p:cNvSpPr txBox="1"/>
          <p:nvPr/>
        </p:nvSpPr>
        <p:spPr>
          <a:xfrm>
            <a:off x="3808816" y="2126927"/>
            <a:ext cx="2988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2025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9858E4-6ADA-B0B7-1A51-18E3E7D4D49B}"/>
              </a:ext>
            </a:extLst>
          </p:cNvPr>
          <p:cNvSpPr/>
          <p:nvPr/>
        </p:nvSpPr>
        <p:spPr>
          <a:xfrm>
            <a:off x="3606055" y="2126927"/>
            <a:ext cx="137233" cy="11285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E5BE572-417E-CE9B-8D2B-8634952A9E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12451"/>
              </p:ext>
            </p:extLst>
          </p:nvPr>
        </p:nvGraphicFramePr>
        <p:xfrm>
          <a:off x="103132" y="2260781"/>
          <a:ext cx="2102951" cy="3555286"/>
        </p:xfrm>
        <a:graphic>
          <a:graphicData uri="http://schemas.openxmlformats.org/drawingml/2006/table">
            <a:tbl>
              <a:tblPr/>
              <a:tblGrid>
                <a:gridCol w="2102951">
                  <a:extLst>
                    <a:ext uri="{9D8B030D-6E8A-4147-A177-3AD203B41FA5}">
                      <a16:colId xmlns:a16="http://schemas.microsoft.com/office/drawing/2014/main" val="3117592185"/>
                    </a:ext>
                  </a:extLst>
                </a:gridCol>
              </a:tblGrid>
              <a:tr h="388518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kern="1200" noProof="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To be compliant with your CSR (Corporate Social Responsibility) policy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8216297"/>
                  </a:ext>
                </a:extLst>
              </a:tr>
              <a:tr h="388518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kern="1200" noProof="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To reduce fuel expenses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5520928"/>
                  </a:ext>
                </a:extLst>
              </a:tr>
              <a:tr h="38851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noProof="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Because their total cost of ownership is in line with or lower than petrol or diesel alternatives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298090"/>
                  </a:ext>
                </a:extLst>
              </a:tr>
              <a:tr h="38851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noProof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Because of their lower environmental impact</a:t>
                      </a:r>
                      <a:endParaRPr lang="en-US" sz="900" b="0" kern="1200" noProof="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68059"/>
                  </a:ext>
                </a:extLst>
              </a:tr>
              <a:tr h="388518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kern="1200" noProof="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To improve your company image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1440135"/>
                  </a:ext>
                </a:extLst>
              </a:tr>
              <a:tr h="388518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kern="1200" noProof="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Because of tax benefits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0455133"/>
                  </a:ext>
                </a:extLst>
              </a:tr>
              <a:tr h="388518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kern="1200" noProof="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To be able to drive in Low Emission Zone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0639019"/>
                  </a:ext>
                </a:extLst>
              </a:tr>
              <a:tr h="388518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kern="1200" noProof="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To anticipate future restrictive public policies (Low Emission Zones, Green Deal, quotas on EV, etc.)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0720294"/>
                  </a:ext>
                </a:extLst>
              </a:tr>
              <a:tr h="388518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kern="1200" noProof="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To fulfil your employees’ requests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3959635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22E0BC1C-FF19-153F-D9EA-BFDED81115A9}"/>
              </a:ext>
            </a:extLst>
          </p:cNvPr>
          <p:cNvSpPr txBox="1"/>
          <p:nvPr/>
        </p:nvSpPr>
        <p:spPr>
          <a:xfrm>
            <a:off x="8543773" y="5853204"/>
            <a:ext cx="3143828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X% 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Significantly</a:t>
            </a: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B5E153"/>
                </a:highlight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higher</a:t>
            </a: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 /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E50158"/>
                </a:highlight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lower</a:t>
            </a: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 vs.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previous</a:t>
            </a: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wave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NPP Sans Light" panose="02000503020000020004" charset="0"/>
              <a:ea typeface="+mn-ea"/>
              <a:cs typeface="+mn-cs"/>
            </a:endParaRPr>
          </a:p>
        </p:txBody>
      </p:sp>
      <p:pic>
        <p:nvPicPr>
          <p:cNvPr id="30" name="Graphique 29">
            <a:extLst>
              <a:ext uri="{FF2B5EF4-FFF2-40B4-BE49-F238E27FC236}">
                <a16:creationId xmlns:a16="http://schemas.microsoft.com/office/drawing/2014/main" id="{EC0BE41B-6288-EEDB-AA53-2DD9351EFF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53728" y="1368915"/>
            <a:ext cx="426130" cy="4356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8A5EB0C-2994-1EAC-EF0A-3EE0AA036E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304" y="1411991"/>
            <a:ext cx="439200" cy="4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27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44BF873-2E49-A250-0D47-C4D479292481}"/>
              </a:ext>
            </a:extLst>
          </p:cNvPr>
          <p:cNvSpPr/>
          <p:nvPr/>
        </p:nvSpPr>
        <p:spPr bwMode="ltGray">
          <a:xfrm>
            <a:off x="0" y="1266602"/>
            <a:ext cx="12122150" cy="827201"/>
          </a:xfrm>
          <a:prstGeom prst="rect">
            <a:avLst/>
          </a:prstGeom>
          <a:solidFill>
            <a:schemeClr val="accent3">
              <a:alpha val="2549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DE8928-1905-9E80-5D5B-237D5FAED716}"/>
              </a:ext>
            </a:extLst>
          </p:cNvPr>
          <p:cNvSpPr/>
          <p:nvPr/>
        </p:nvSpPr>
        <p:spPr bwMode="ltGray">
          <a:xfrm>
            <a:off x="2223584" y="1266956"/>
            <a:ext cx="1955201" cy="4581893"/>
          </a:xfrm>
          <a:prstGeom prst="rect">
            <a:avLst/>
          </a:prstGeom>
          <a:solidFill>
            <a:schemeClr val="accent3">
              <a:alpha val="2549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ZoneTexte 18">
            <a:extLst>
              <a:ext uri="{FF2B5EF4-FFF2-40B4-BE49-F238E27FC236}">
                <a16:creationId xmlns:a16="http://schemas.microsoft.com/office/drawing/2014/main" id="{BCB3E8B9-41F0-B251-1565-8AC4EF53096D}"/>
              </a:ext>
            </a:extLst>
          </p:cNvPr>
          <p:cNvSpPr txBox="1"/>
          <p:nvPr/>
        </p:nvSpPr>
        <p:spPr>
          <a:xfrm>
            <a:off x="2568117" y="2126927"/>
            <a:ext cx="2988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2023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362EB3-2854-8508-F10A-221C6D4859FD}"/>
              </a:ext>
            </a:extLst>
          </p:cNvPr>
          <p:cNvSpPr/>
          <p:nvPr/>
        </p:nvSpPr>
        <p:spPr>
          <a:xfrm>
            <a:off x="2365356" y="2126927"/>
            <a:ext cx="137233" cy="112854"/>
          </a:xfrm>
          <a:prstGeom prst="rect">
            <a:avLst/>
          </a:prstGeom>
          <a:solidFill>
            <a:srgbClr val="00D0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14" name="ZoneTexte 22">
            <a:extLst>
              <a:ext uri="{FF2B5EF4-FFF2-40B4-BE49-F238E27FC236}">
                <a16:creationId xmlns:a16="http://schemas.microsoft.com/office/drawing/2014/main" id="{5DADF9A1-AD00-899C-0137-934A70C1A5B6}"/>
              </a:ext>
            </a:extLst>
          </p:cNvPr>
          <p:cNvSpPr txBox="1"/>
          <p:nvPr/>
        </p:nvSpPr>
        <p:spPr>
          <a:xfrm>
            <a:off x="3198261" y="2126927"/>
            <a:ext cx="2988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2024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E07F5E-95E9-063D-459F-F6646B56F68F}"/>
              </a:ext>
            </a:extLst>
          </p:cNvPr>
          <p:cNvSpPr/>
          <p:nvPr/>
        </p:nvSpPr>
        <p:spPr>
          <a:xfrm>
            <a:off x="2995500" y="2126927"/>
            <a:ext cx="137233" cy="1128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16" name="ZoneTexte 30">
            <a:extLst>
              <a:ext uri="{FF2B5EF4-FFF2-40B4-BE49-F238E27FC236}">
                <a16:creationId xmlns:a16="http://schemas.microsoft.com/office/drawing/2014/main" id="{C5C4479C-86CA-BE07-FDD3-4DCC39F9684D}"/>
              </a:ext>
            </a:extLst>
          </p:cNvPr>
          <p:cNvSpPr txBox="1"/>
          <p:nvPr/>
        </p:nvSpPr>
        <p:spPr>
          <a:xfrm>
            <a:off x="3808816" y="2126927"/>
            <a:ext cx="2988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2025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9858E4-6ADA-B0B7-1A51-18E3E7D4D49B}"/>
              </a:ext>
            </a:extLst>
          </p:cNvPr>
          <p:cNvSpPr/>
          <p:nvPr/>
        </p:nvSpPr>
        <p:spPr>
          <a:xfrm>
            <a:off x="3606055" y="2126927"/>
            <a:ext cx="137233" cy="11285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34" name="ZoneTexte Slide">
            <a:extLst>
              <a:ext uri="{FF2B5EF4-FFF2-40B4-BE49-F238E27FC236}">
                <a16:creationId xmlns:a16="http://schemas.microsoft.com/office/drawing/2014/main" id="{284B5F1C-2C14-033D-881C-8FBC3B8A5D86}"/>
              </a:ext>
            </a:extLst>
          </p:cNvPr>
          <p:cNvSpPr txBox="1"/>
          <p:nvPr/>
        </p:nvSpPr>
        <p:spPr>
          <a:xfrm>
            <a:off x="400398" y="648090"/>
            <a:ext cx="9639718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HOW TO READ THE RESULTS ?</a:t>
            </a:r>
          </a:p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In Greece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in 2025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1050">
                <a:solidFill>
                  <a:srgbClr val="000000"/>
                </a:solidFill>
                <a:latin typeface="BNPP Sans Light" panose="02000503020000020004" charset="0"/>
              </a:rPr>
              <a:t>54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%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of the companies with LCVs are already using alternative energy technologies or are considering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it To reduce fuel expenses.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Graphique C1">
            <a:extLst>
              <a:ext uri="{FF2B5EF4-FFF2-40B4-BE49-F238E27FC236}">
                <a16:creationId xmlns:a16="http://schemas.microsoft.com/office/drawing/2014/main" id="{42587487-C03B-D68F-EB3C-57440B1C71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7500153"/>
              </p:ext>
            </p:extLst>
          </p:nvPr>
        </p:nvGraphicFramePr>
        <p:xfrm>
          <a:off x="2210972" y="2295650"/>
          <a:ext cx="2065750" cy="3553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: Top Corners Rounded 20">
            <a:extLst>
              <a:ext uri="{FF2B5EF4-FFF2-40B4-BE49-F238E27FC236}">
                <a16:creationId xmlns:a16="http://schemas.microsoft.com/office/drawing/2014/main" id="{3D657D4C-1B41-949F-5D8B-6CD86DA1B19A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7A4019-6BD2-4683-1A8D-02A840C6DBD0}"/>
              </a:ext>
            </a:extLst>
          </p:cNvPr>
          <p:cNvSpPr/>
          <p:nvPr/>
        </p:nvSpPr>
        <p:spPr>
          <a:xfrm>
            <a:off x="441214" y="5877965"/>
            <a:ext cx="638082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BNPP Sans Light" panose="02000503020000020004" charset="0"/>
              </a:rPr>
              <a:t>E28A. Why have you already implemented or why do you consider implementing these energy technologies?</a:t>
            </a:r>
          </a:p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BNPP Sans Light" panose="02000503020000020004" charset="0"/>
              </a:rPr>
              <a:t>Basis: companies that are already using or considering using alternative energy technologies for LCVs</a:t>
            </a:r>
          </a:p>
        </p:txBody>
      </p:sp>
      <p:cxnSp>
        <p:nvCxnSpPr>
          <p:cNvPr id="52" name="Connecteur droit 72">
            <a:extLst>
              <a:ext uri="{FF2B5EF4-FFF2-40B4-BE49-F238E27FC236}">
                <a16:creationId xmlns:a16="http://schemas.microsoft.com/office/drawing/2014/main" id="{6B875B33-BAFC-20FC-3F88-F54C97401E01}"/>
              </a:ext>
            </a:extLst>
          </p:cNvPr>
          <p:cNvCxnSpPr>
            <a:cxnSpLocks/>
          </p:cNvCxnSpPr>
          <p:nvPr/>
        </p:nvCxnSpPr>
        <p:spPr>
          <a:xfrm>
            <a:off x="8200202" y="1516855"/>
            <a:ext cx="0" cy="4076131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Graphique C1">
            <a:extLst>
              <a:ext uri="{FF2B5EF4-FFF2-40B4-BE49-F238E27FC236}">
                <a16:creationId xmlns:a16="http://schemas.microsoft.com/office/drawing/2014/main" id="{3A63F424-88F4-4E00-504B-780E90EB71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5765943"/>
              </p:ext>
            </p:extLst>
          </p:nvPr>
        </p:nvGraphicFramePr>
        <p:xfrm>
          <a:off x="5447240" y="2295650"/>
          <a:ext cx="2065750" cy="3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Graphique C1">
            <a:extLst>
              <a:ext uri="{FF2B5EF4-FFF2-40B4-BE49-F238E27FC236}">
                <a16:creationId xmlns:a16="http://schemas.microsoft.com/office/drawing/2014/main" id="{8C715F6C-D27B-5583-4055-673D439433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9881983"/>
              </p:ext>
            </p:extLst>
          </p:nvPr>
        </p:nvGraphicFramePr>
        <p:xfrm>
          <a:off x="9041072" y="2295650"/>
          <a:ext cx="2065750" cy="3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ZoneTexte 77">
            <a:extLst>
              <a:ext uri="{FF2B5EF4-FFF2-40B4-BE49-F238E27FC236}">
                <a16:creationId xmlns:a16="http://schemas.microsoft.com/office/drawing/2014/main" id="{41561A61-7013-020D-7140-2CFF06D07B72}"/>
              </a:ext>
            </a:extLst>
          </p:cNvPr>
          <p:cNvSpPr txBox="1"/>
          <p:nvPr/>
        </p:nvSpPr>
        <p:spPr>
          <a:xfrm>
            <a:off x="73792" y="1847877"/>
            <a:ext cx="211641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08000"/>
                </a:highlight>
                <a:uLnTx/>
                <a:uFillTx/>
                <a:latin typeface="BNPP Sans" panose="02000000000000000000" charset="0"/>
                <a:ea typeface="+mn-ea"/>
                <a:cs typeface="+mn-cs"/>
              </a:rPr>
              <a:t>IN %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  </a:t>
            </a:r>
            <a:r>
              <a:rPr lang="en-GB" sz="1200" dirty="0">
                <a:solidFill>
                  <a:srgbClr val="A3C439">
                    <a:lumMod val="50000"/>
                  </a:srgbClr>
                </a:solidFill>
                <a:latin typeface="BNPP Sans" panose="02000000000000000000" charset="0"/>
              </a:rPr>
              <a:t>LCVS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A3C439">
                  <a:lumMod val="50000"/>
                </a:srgbClr>
              </a:solidFill>
              <a:effectLst/>
              <a:highlight>
                <a:srgbClr val="000000"/>
              </a:highlight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AD6F97CD-CA9F-0535-A0D2-40DB9757F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0718" y="1439621"/>
            <a:ext cx="566581" cy="318702"/>
          </a:xfrm>
          <a:prstGeom prst="rect">
            <a:avLst/>
          </a:prstGeom>
        </p:spPr>
      </p:pic>
      <p:sp>
        <p:nvSpPr>
          <p:cNvPr id="25" name="ZoneTexte 18">
            <a:extLst>
              <a:ext uri="{FF2B5EF4-FFF2-40B4-BE49-F238E27FC236}">
                <a16:creationId xmlns:a16="http://schemas.microsoft.com/office/drawing/2014/main" id="{EDF4C03B-1DB5-C60C-5AE4-0EA2038AFB11}"/>
              </a:ext>
            </a:extLst>
          </p:cNvPr>
          <p:cNvSpPr txBox="1"/>
          <p:nvPr/>
        </p:nvSpPr>
        <p:spPr>
          <a:xfrm>
            <a:off x="5787838" y="2128881"/>
            <a:ext cx="2988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cs typeface="Arial" panose="020B0604020202020204" pitchFamily="34" charset="0"/>
              </a:rPr>
              <a:t>2023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26A6A2-D59D-35A4-1783-8B74FBE509AF}"/>
              </a:ext>
            </a:extLst>
          </p:cNvPr>
          <p:cNvSpPr/>
          <p:nvPr/>
        </p:nvSpPr>
        <p:spPr>
          <a:xfrm>
            <a:off x="5585077" y="2128881"/>
            <a:ext cx="137233" cy="112854"/>
          </a:xfrm>
          <a:prstGeom prst="rect">
            <a:avLst/>
          </a:prstGeom>
          <a:solidFill>
            <a:srgbClr val="DAE8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endParaRPr lang="fr-FR" sz="120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30" name="ZoneTexte 22">
            <a:extLst>
              <a:ext uri="{FF2B5EF4-FFF2-40B4-BE49-F238E27FC236}">
                <a16:creationId xmlns:a16="http://schemas.microsoft.com/office/drawing/2014/main" id="{E88AAE69-8DBD-93E7-827C-161054CF83DC}"/>
              </a:ext>
            </a:extLst>
          </p:cNvPr>
          <p:cNvSpPr txBox="1"/>
          <p:nvPr/>
        </p:nvSpPr>
        <p:spPr>
          <a:xfrm>
            <a:off x="6417982" y="2128881"/>
            <a:ext cx="2988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cs typeface="Arial" panose="020B0604020202020204" pitchFamily="34" charset="0"/>
              </a:rPr>
              <a:t>2024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F66CF6-6636-F2A8-F2F2-9BDA9884F81F}"/>
              </a:ext>
            </a:extLst>
          </p:cNvPr>
          <p:cNvSpPr/>
          <p:nvPr/>
        </p:nvSpPr>
        <p:spPr>
          <a:xfrm>
            <a:off x="6215221" y="2128881"/>
            <a:ext cx="137233" cy="112854"/>
          </a:xfrm>
          <a:prstGeom prst="rect">
            <a:avLst/>
          </a:prstGeom>
          <a:solidFill>
            <a:srgbClr val="A3C4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endParaRPr lang="fr-FR" sz="120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33" name="ZoneTexte 30">
            <a:extLst>
              <a:ext uri="{FF2B5EF4-FFF2-40B4-BE49-F238E27FC236}">
                <a16:creationId xmlns:a16="http://schemas.microsoft.com/office/drawing/2014/main" id="{BB55C5F7-9E25-21F3-56D1-54780C36459B}"/>
              </a:ext>
            </a:extLst>
          </p:cNvPr>
          <p:cNvSpPr txBox="1"/>
          <p:nvPr/>
        </p:nvSpPr>
        <p:spPr>
          <a:xfrm>
            <a:off x="7028537" y="2128881"/>
            <a:ext cx="2988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cs typeface="Arial" panose="020B0604020202020204" pitchFamily="34" charset="0"/>
              </a:rPr>
              <a:t>2025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6E7053-2F95-27C7-554F-294DACD12818}"/>
              </a:ext>
            </a:extLst>
          </p:cNvPr>
          <p:cNvSpPr/>
          <p:nvPr/>
        </p:nvSpPr>
        <p:spPr>
          <a:xfrm>
            <a:off x="6825776" y="2128881"/>
            <a:ext cx="137233" cy="112854"/>
          </a:xfrm>
          <a:prstGeom prst="rect">
            <a:avLst/>
          </a:prstGeom>
          <a:solidFill>
            <a:srgbClr val="7C95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endParaRPr lang="fr-FR" sz="120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9" name="ZoneTexte 66">
            <a:extLst>
              <a:ext uri="{FF2B5EF4-FFF2-40B4-BE49-F238E27FC236}">
                <a16:creationId xmlns:a16="http://schemas.microsoft.com/office/drawing/2014/main" id="{78B27F22-4CC6-21ED-953B-A92AB5020392}"/>
              </a:ext>
            </a:extLst>
          </p:cNvPr>
          <p:cNvSpPr txBox="1"/>
          <p:nvPr/>
        </p:nvSpPr>
        <p:spPr>
          <a:xfrm>
            <a:off x="5985664" y="1856311"/>
            <a:ext cx="1334463" cy="1708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A3C439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Europe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A3C439">
                  <a:lumMod val="50000"/>
                </a:srgbClr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276B57-282D-2AEA-BDBA-A2D28E0D0E74}"/>
              </a:ext>
            </a:extLst>
          </p:cNvPr>
          <p:cNvGrpSpPr/>
          <p:nvPr/>
        </p:nvGrpSpPr>
        <p:grpSpPr>
          <a:xfrm>
            <a:off x="9317011" y="1361882"/>
            <a:ext cx="1334463" cy="665245"/>
            <a:chOff x="9317011" y="1361882"/>
            <a:chExt cx="1334463" cy="665245"/>
          </a:xfrm>
        </p:grpSpPr>
        <p:pic>
          <p:nvPicPr>
            <p:cNvPr id="26" name="Graphique 25">
              <a:extLst>
                <a:ext uri="{FF2B5EF4-FFF2-40B4-BE49-F238E27FC236}">
                  <a16:creationId xmlns:a16="http://schemas.microsoft.com/office/drawing/2014/main" id="{F992E440-94B4-450D-EEF7-759464737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780634" y="1361882"/>
              <a:ext cx="407217" cy="407217"/>
            </a:xfrm>
            <a:prstGeom prst="rect">
              <a:avLst/>
            </a:prstGeom>
          </p:spPr>
        </p:pic>
        <p:sp>
          <p:nvSpPr>
            <p:cNvPr id="27" name="ZoneTexte 66">
              <a:extLst>
                <a:ext uri="{FF2B5EF4-FFF2-40B4-BE49-F238E27FC236}">
                  <a16:creationId xmlns:a16="http://schemas.microsoft.com/office/drawing/2014/main" id="{787ECCBE-EAA5-198A-FF21-FA62CD8FB85B}"/>
                </a:ext>
              </a:extLst>
            </p:cNvPr>
            <p:cNvSpPr txBox="1"/>
            <p:nvPr/>
          </p:nvSpPr>
          <p:spPr>
            <a:xfrm>
              <a:off x="9317011" y="1856311"/>
              <a:ext cx="1334463" cy="17081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A3C439">
                      <a:lumMod val="50000"/>
                    </a:srgbClr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+mn-cs"/>
                </a:rPr>
                <a:t>Total countries</a:t>
              </a:r>
            </a:p>
          </p:txBody>
        </p:sp>
      </p:grpSp>
      <p:sp>
        <p:nvSpPr>
          <p:cNvPr id="31" name="Sous-titre 34">
            <a:extLst>
              <a:ext uri="{FF2B5EF4-FFF2-40B4-BE49-F238E27FC236}">
                <a16:creationId xmlns:a16="http://schemas.microsoft.com/office/drawing/2014/main" id="{E3DD9348-94B6-79E8-0CA1-A982A374944F}"/>
              </a:ext>
            </a:extLst>
          </p:cNvPr>
          <p:cNvSpPr txBox="1">
            <a:spLocks/>
          </p:cNvSpPr>
          <p:nvPr/>
        </p:nvSpPr>
        <p:spPr>
          <a:xfrm>
            <a:off x="376922" y="16911"/>
            <a:ext cx="7255389" cy="422642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120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 pitchFamily="2" charset="0"/>
                <a:ea typeface="+mn-ea"/>
                <a:cs typeface="+mn-cs"/>
              </a:rPr>
              <a:t>Reasons for implementing alternative energy technologies</a:t>
            </a:r>
            <a:br>
              <a:rPr kumimoji="0" lang="en-US" sz="2000" b="1" i="0" u="none" strike="noStrike" kern="120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 pitchFamily="2" charset="0"/>
                <a:ea typeface="+mn-ea"/>
                <a:cs typeface="+mn-cs"/>
              </a:rPr>
            </a:br>
            <a:r>
              <a:rPr lang="en-US" sz="16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for </a:t>
            </a:r>
            <a:r>
              <a:rPr lang="en-US" sz="16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lcvs</a:t>
            </a:r>
            <a:endParaRPr kumimoji="0" lang="en-US" sz="2000" b="1" i="0" u="none" strike="noStrike" kern="1200" cap="all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Condensed" panose="02000000000000000000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E5BE572-417E-CE9B-8D2B-8634952A9E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477954"/>
              </p:ext>
            </p:extLst>
          </p:nvPr>
        </p:nvGraphicFramePr>
        <p:xfrm>
          <a:off x="103132" y="2290276"/>
          <a:ext cx="2102951" cy="3496665"/>
        </p:xfrm>
        <a:graphic>
          <a:graphicData uri="http://schemas.openxmlformats.org/drawingml/2006/table">
            <a:tbl>
              <a:tblPr/>
              <a:tblGrid>
                <a:gridCol w="2102951">
                  <a:extLst>
                    <a:ext uri="{9D8B030D-6E8A-4147-A177-3AD203B41FA5}">
                      <a16:colId xmlns:a16="http://schemas.microsoft.com/office/drawing/2014/main" val="3117592185"/>
                    </a:ext>
                  </a:extLst>
                </a:gridCol>
              </a:tblGrid>
              <a:tr h="294949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kern="1200" noProof="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To reduce fuel expenses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8216297"/>
                  </a:ext>
                </a:extLst>
              </a:tr>
              <a:tr h="444335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kern="1200" noProof="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Because their total cost of ownership is in line with or lower than petrol or diesel alternatives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5520928"/>
                  </a:ext>
                </a:extLst>
              </a:tr>
              <a:tr h="38971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noProof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Because of their lower environmental impact</a:t>
                      </a:r>
                      <a:endParaRPr lang="en-US" sz="900" b="0" kern="1200" noProof="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298090"/>
                  </a:ext>
                </a:extLst>
              </a:tr>
              <a:tr h="41449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noProof="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To be compliant with your CSR (Corporate Social Responsibility) policy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68059"/>
                  </a:ext>
                </a:extLst>
              </a:tr>
              <a:tr h="286040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kern="1200" noProof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Because of tax benefits</a:t>
                      </a:r>
                      <a:endParaRPr lang="en-US" sz="900" b="0" kern="1200" noProof="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1440135"/>
                  </a:ext>
                </a:extLst>
              </a:tr>
              <a:tr h="420488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kern="1200" noProof="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To be able to drive in Low Emission Zone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0455133"/>
                  </a:ext>
                </a:extLst>
              </a:tr>
              <a:tr h="357974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kern="1200" noProof="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To fulfil your employees’ requests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0639019"/>
                  </a:ext>
                </a:extLst>
              </a:tr>
              <a:tr h="444335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kern="1200" noProof="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To anticipate future restrictive public policies (Low Emission Zones, Green Deal, quotas on EV, etc.)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0720294"/>
                  </a:ext>
                </a:extLst>
              </a:tr>
              <a:tr h="444335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kern="1200" noProof="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To improve your company image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3959635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B10A2962-FFC3-1EC8-B6F0-BCAFF76DAB38}"/>
              </a:ext>
            </a:extLst>
          </p:cNvPr>
          <p:cNvSpPr txBox="1"/>
          <p:nvPr/>
        </p:nvSpPr>
        <p:spPr>
          <a:xfrm>
            <a:off x="8543773" y="5853204"/>
            <a:ext cx="3143828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X% 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Significantly</a:t>
            </a: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B5E153"/>
                </a:highlight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higher</a:t>
            </a: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 /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E50158"/>
                </a:highlight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lower</a:t>
            </a: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 vs.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previous</a:t>
            </a: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wave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NPP Sans Light" panose="02000503020000020004" charset="0"/>
              <a:ea typeface="+mn-ea"/>
              <a:cs typeface="+mn-cs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8BF6A9E-95C7-F174-80C0-EE68009D9A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40159" y="1368257"/>
            <a:ext cx="426130" cy="43560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0BF83131-E3BA-2F43-6C1C-6F8AC847C9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596" y="1421418"/>
            <a:ext cx="439200" cy="4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20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D452F71-9216-0FC9-9D74-C7ABC7586586}"/>
              </a:ext>
            </a:extLst>
          </p:cNvPr>
          <p:cNvSpPr/>
          <p:nvPr/>
        </p:nvSpPr>
        <p:spPr bwMode="ltGray">
          <a:xfrm>
            <a:off x="2223584" y="1266957"/>
            <a:ext cx="2116412" cy="4485772"/>
          </a:xfrm>
          <a:prstGeom prst="rect">
            <a:avLst/>
          </a:prstGeom>
          <a:solidFill>
            <a:schemeClr val="accent3">
              <a:alpha val="2549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B42AC1-95A2-34D4-41CE-1F58395821A9}"/>
              </a:ext>
            </a:extLst>
          </p:cNvPr>
          <p:cNvSpPr/>
          <p:nvPr/>
        </p:nvSpPr>
        <p:spPr bwMode="ltGray">
          <a:xfrm>
            <a:off x="0" y="1266602"/>
            <a:ext cx="12122150" cy="827201"/>
          </a:xfrm>
          <a:prstGeom prst="rect">
            <a:avLst/>
          </a:prstGeom>
          <a:solidFill>
            <a:schemeClr val="accent3">
              <a:alpha val="2549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ZoneTexte Slide">
            <a:extLst>
              <a:ext uri="{FF2B5EF4-FFF2-40B4-BE49-F238E27FC236}">
                <a16:creationId xmlns:a16="http://schemas.microsoft.com/office/drawing/2014/main" id="{230014E9-41DD-5718-BDDC-6CB6481F8CED}"/>
              </a:ext>
            </a:extLst>
          </p:cNvPr>
          <p:cNvSpPr txBox="1"/>
          <p:nvPr/>
        </p:nvSpPr>
        <p:spPr>
          <a:xfrm>
            <a:off x="400398" y="648090"/>
            <a:ext cx="9639718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HOW TO READ THE RESULTS ?</a:t>
            </a:r>
          </a:p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In Greece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in 2025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1050">
                <a:solidFill>
                  <a:srgbClr val="000000"/>
                </a:solidFill>
                <a:latin typeface="BNPP Sans Light" panose="02000503020000020004" charset="0"/>
              </a:rPr>
              <a:t>26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%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of the companies that are already supporting or are considering supporting charging points installation at home fully reimburse drivers for the cost of energy, or plan doing so.  </a:t>
            </a:r>
          </a:p>
        </p:txBody>
      </p:sp>
      <p:sp>
        <p:nvSpPr>
          <p:cNvPr id="51" name="ZoneTexte 77">
            <a:extLst>
              <a:ext uri="{FF2B5EF4-FFF2-40B4-BE49-F238E27FC236}">
                <a16:creationId xmlns:a16="http://schemas.microsoft.com/office/drawing/2014/main" id="{7C1C1673-F29A-E59C-255D-B9368F6EEC93}"/>
              </a:ext>
            </a:extLst>
          </p:cNvPr>
          <p:cNvSpPr txBox="1"/>
          <p:nvPr/>
        </p:nvSpPr>
        <p:spPr>
          <a:xfrm>
            <a:off x="73792" y="1847877"/>
            <a:ext cx="211641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08000"/>
                </a:highlight>
                <a:uLnTx/>
                <a:uFillTx/>
                <a:latin typeface="BNPP Sans" panose="02000000000000000000" charset="0"/>
                <a:ea typeface="+mn-ea"/>
                <a:cs typeface="+mn-cs"/>
              </a:rPr>
              <a:t>IN %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 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A3C439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PASSENGER CARS + LCVS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A3C439">
                  <a:lumMod val="50000"/>
                </a:srgbClr>
              </a:solidFill>
              <a:effectLst/>
              <a:highlight>
                <a:srgbClr val="000000"/>
              </a:highlight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pic>
        <p:nvPicPr>
          <p:cNvPr id="54" name="Graphique 305">
            <a:extLst>
              <a:ext uri="{FF2B5EF4-FFF2-40B4-BE49-F238E27FC236}">
                <a16:creationId xmlns:a16="http://schemas.microsoft.com/office/drawing/2014/main" id="{9ABE6B0D-D2E7-1E88-2094-0AB2D5E08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399" y="1486835"/>
            <a:ext cx="566581" cy="271487"/>
          </a:xfrm>
          <a:prstGeom prst="rect">
            <a:avLst/>
          </a:prstGeom>
        </p:spPr>
      </p:pic>
      <p:sp>
        <p:nvSpPr>
          <p:cNvPr id="11" name="Rectangle: Top Corners Rounded 20">
            <a:extLst>
              <a:ext uri="{FF2B5EF4-FFF2-40B4-BE49-F238E27FC236}">
                <a16:creationId xmlns:a16="http://schemas.microsoft.com/office/drawing/2014/main" id="{B7C0A858-F2C9-B458-5FAA-CCB1FC1F6C20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ous-titre 34">
            <a:extLst>
              <a:ext uri="{FF2B5EF4-FFF2-40B4-BE49-F238E27FC236}">
                <a16:creationId xmlns:a16="http://schemas.microsoft.com/office/drawing/2014/main" id="{E31F1438-033B-EFD8-5D88-39FA69156F99}"/>
              </a:ext>
            </a:extLst>
          </p:cNvPr>
          <p:cNvSpPr txBox="1">
            <a:spLocks/>
          </p:cNvSpPr>
          <p:nvPr/>
        </p:nvSpPr>
        <p:spPr>
          <a:xfrm>
            <a:off x="262622" y="132337"/>
            <a:ext cx="7161868" cy="319452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120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 pitchFamily="2" charset="0"/>
                <a:ea typeface="+mn-ea"/>
                <a:cs typeface="+mn-cs"/>
              </a:rPr>
              <a:t>SUPPORT OF ENERGY COST OF HOME CHARGING POINTS</a:t>
            </a:r>
          </a:p>
        </p:txBody>
      </p:sp>
      <p:pic>
        <p:nvPicPr>
          <p:cNvPr id="38" name="Graphique 2">
            <a:extLst>
              <a:ext uri="{FF2B5EF4-FFF2-40B4-BE49-F238E27FC236}">
                <a16:creationId xmlns:a16="http://schemas.microsoft.com/office/drawing/2014/main" id="{80EC1D29-0FAD-823A-7881-76EC3441E9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2718" y="1439621"/>
            <a:ext cx="566581" cy="31870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9FBB6B3-21CC-7F75-F919-9125A659980C}"/>
              </a:ext>
            </a:extLst>
          </p:cNvPr>
          <p:cNvSpPr/>
          <p:nvPr/>
        </p:nvSpPr>
        <p:spPr>
          <a:xfrm>
            <a:off x="441213" y="5877965"/>
            <a:ext cx="71518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lang="en-US" sz="800" i="1" kern="0" dirty="0">
                <a:solidFill>
                  <a:srgbClr val="FFFFFF">
                    <a:lumMod val="50000"/>
                  </a:srgbClr>
                </a:solidFill>
                <a:latin typeface="BNPP Sans Light" panose="02000503020000020004" charset="0"/>
              </a:rPr>
              <a:t>E36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BNPP Sans Light" panose="02000503020000020004" charset="0"/>
              </a:rPr>
              <a:t>. How do you manage or plan to manage the energy costs of home charging for company car drivers? </a:t>
            </a:r>
          </a:p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BNPP Sans Light" panose="02000503020000020004" charset="0"/>
              </a:rPr>
              <a:t>Basis: </a:t>
            </a:r>
            <a:r>
              <a:rPr lang="en-US" sz="800" kern="0" dirty="0">
                <a:solidFill>
                  <a:srgbClr val="FFFFFF">
                    <a:lumMod val="50000"/>
                  </a:srgbClr>
                </a:solidFill>
                <a:latin typeface="BNPP Sans Light" panose="02000503020000020004" charset="0"/>
              </a:rPr>
              <a:t>companies that are already supporting or are considering supporting charging points installation at home</a:t>
            </a:r>
            <a:endParaRPr lang="en-GB" sz="800" kern="0" dirty="0">
              <a:solidFill>
                <a:srgbClr val="FFFFFF">
                  <a:lumMod val="50000"/>
                </a:srgbClr>
              </a:solidFill>
              <a:latin typeface="BNPP Sans Light" panose="02000503020000020004" charset="0"/>
            </a:endParaRPr>
          </a:p>
        </p:txBody>
      </p:sp>
      <p:graphicFrame>
        <p:nvGraphicFramePr>
          <p:cNvPr id="42" name="Graphique Slide">
            <a:extLst>
              <a:ext uri="{FF2B5EF4-FFF2-40B4-BE49-F238E27FC236}">
                <a16:creationId xmlns:a16="http://schemas.microsoft.com/office/drawing/2014/main" id="{746B875A-B416-0603-B018-DB757C94FE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9315906"/>
              </p:ext>
            </p:extLst>
          </p:nvPr>
        </p:nvGraphicFramePr>
        <p:xfrm>
          <a:off x="2401598" y="2830202"/>
          <a:ext cx="9643561" cy="2828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4" name="Groupe 3">
            <a:extLst>
              <a:ext uri="{FF2B5EF4-FFF2-40B4-BE49-F238E27FC236}">
                <a16:creationId xmlns:a16="http://schemas.microsoft.com/office/drawing/2014/main" id="{DE59B581-9C73-251D-1E67-407CE1964BEC}"/>
              </a:ext>
            </a:extLst>
          </p:cNvPr>
          <p:cNvGrpSpPr/>
          <p:nvPr/>
        </p:nvGrpSpPr>
        <p:grpSpPr>
          <a:xfrm>
            <a:off x="88744" y="3205116"/>
            <a:ext cx="2094708" cy="1702817"/>
            <a:chOff x="88744" y="2978872"/>
            <a:chExt cx="2094708" cy="170281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D522844-B8DC-8F50-0204-4CDD84DDFD7A}"/>
                </a:ext>
              </a:extLst>
            </p:cNvPr>
            <p:cNvSpPr/>
            <p:nvPr/>
          </p:nvSpPr>
          <p:spPr>
            <a:xfrm>
              <a:off x="88744" y="3076182"/>
              <a:ext cx="160916" cy="112854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fr-FR" sz="1200" dirty="0">
                <a:solidFill>
                  <a:schemeClr val="tx1"/>
                </a:solidFill>
                <a:latin typeface="BNPP Sans Light" panose="0200050302000002000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76A967-677D-65BC-FE9B-63A8B0367583}"/>
                </a:ext>
              </a:extLst>
            </p:cNvPr>
            <p:cNvSpPr/>
            <p:nvPr/>
          </p:nvSpPr>
          <p:spPr>
            <a:xfrm>
              <a:off x="308186" y="3076182"/>
              <a:ext cx="160916" cy="112854"/>
            </a:xfrm>
            <a:prstGeom prst="rect">
              <a:avLst/>
            </a:prstGeom>
            <a:solidFill>
              <a:srgbClr val="7C952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fr-FR" sz="1200" dirty="0">
                <a:solidFill>
                  <a:schemeClr val="tx1"/>
                </a:solidFill>
                <a:latin typeface="BNPP Sans Light" panose="0200050302000002000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BB45E2-7083-E430-893A-733570E1FC3B}"/>
                </a:ext>
              </a:extLst>
            </p:cNvPr>
            <p:cNvSpPr/>
            <p:nvPr/>
          </p:nvSpPr>
          <p:spPr>
            <a:xfrm>
              <a:off x="88744" y="3568395"/>
              <a:ext cx="160916" cy="11285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fr-FR" sz="1200" dirty="0">
                <a:solidFill>
                  <a:schemeClr val="tx1"/>
                </a:solidFill>
                <a:latin typeface="BNPP Sans Light" panose="0200050302000002000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B6D2DF1-937F-E24A-DCE3-4F13607C2192}"/>
                </a:ext>
              </a:extLst>
            </p:cNvPr>
            <p:cNvSpPr/>
            <p:nvPr/>
          </p:nvSpPr>
          <p:spPr>
            <a:xfrm>
              <a:off x="308186" y="3568395"/>
              <a:ext cx="160916" cy="112854"/>
            </a:xfrm>
            <a:prstGeom prst="rect">
              <a:avLst/>
            </a:prstGeom>
            <a:solidFill>
              <a:srgbClr val="A3C4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fr-FR" sz="1200" dirty="0">
                <a:solidFill>
                  <a:schemeClr val="tx1"/>
                </a:solidFill>
                <a:latin typeface="BNPP Sans Light" panose="0200050302000002000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C51235-37D0-EF02-5B2C-71D1344B44ED}"/>
                </a:ext>
              </a:extLst>
            </p:cNvPr>
            <p:cNvSpPr/>
            <p:nvPr/>
          </p:nvSpPr>
          <p:spPr>
            <a:xfrm>
              <a:off x="88744" y="4134896"/>
              <a:ext cx="160916" cy="112854"/>
            </a:xfrm>
            <a:prstGeom prst="rect">
              <a:avLst/>
            </a:prstGeom>
            <a:solidFill>
              <a:srgbClr val="00D08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fr-FR" sz="1200" dirty="0">
                <a:solidFill>
                  <a:schemeClr val="tx1"/>
                </a:solidFill>
                <a:latin typeface="BNPP Sans Light" panose="0200050302000002000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E87E55-F233-C210-1AF2-3CB35EF4C912}"/>
                </a:ext>
              </a:extLst>
            </p:cNvPr>
            <p:cNvSpPr/>
            <p:nvPr/>
          </p:nvSpPr>
          <p:spPr>
            <a:xfrm>
              <a:off x="308186" y="4134896"/>
              <a:ext cx="160916" cy="112854"/>
            </a:xfrm>
            <a:prstGeom prst="rect">
              <a:avLst/>
            </a:prstGeom>
            <a:solidFill>
              <a:srgbClr val="C3D97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fr-FR" sz="1200" dirty="0">
                <a:solidFill>
                  <a:schemeClr val="tx1"/>
                </a:solidFill>
                <a:latin typeface="BNPP Sans Light" panose="02000503020000020004" charset="0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9E1E552-8E6F-4180-97B4-F731F738DDB9}"/>
                </a:ext>
              </a:extLst>
            </p:cNvPr>
            <p:cNvSpPr txBox="1"/>
            <p:nvPr/>
          </p:nvSpPr>
          <p:spPr>
            <a:xfrm>
              <a:off x="527452" y="2978872"/>
              <a:ext cx="1656000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ctr"/>
              <a:r>
                <a:rPr lang="en-US" sz="1050" u="none" strike="noStrike" dirty="0">
                  <a:effectLst/>
                  <a:latin typeface="BNPP Sans Light" panose="02000503020000020004" charset="0"/>
                </a:rPr>
                <a:t>Drivers are fully reimbursed for the cost of energy</a:t>
              </a:r>
              <a:endParaRPr lang="en-US" sz="1050" b="0" i="0" u="none" strike="noStrike" dirty="0">
                <a:solidFill>
                  <a:srgbClr val="000000"/>
                </a:solidFill>
                <a:effectLst/>
                <a:latin typeface="BNPP Sans Light" panose="02000503020000020004" charset="0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9E572E14-3F18-5300-DA77-239DA1B3B3C2}"/>
                </a:ext>
              </a:extLst>
            </p:cNvPr>
            <p:cNvSpPr txBox="1"/>
            <p:nvPr/>
          </p:nvSpPr>
          <p:spPr>
            <a:xfrm>
              <a:off x="527452" y="3461003"/>
              <a:ext cx="1656000" cy="4847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 fontAlgn="ctr"/>
              <a:r>
                <a:rPr lang="en-US" sz="1050" u="none" strike="noStrike" dirty="0">
                  <a:effectLst/>
                  <a:latin typeface="BNPP Sans Light" panose="02000503020000020004" charset="0"/>
                </a:rPr>
                <a:t>Drivers are partially reimbursed for the cost of energy</a:t>
              </a:r>
              <a:endParaRPr lang="en-US" sz="1050" b="0" i="0" u="none" strike="noStrike" dirty="0">
                <a:solidFill>
                  <a:srgbClr val="000000"/>
                </a:solidFill>
                <a:effectLst/>
                <a:latin typeface="BNPP Sans Light" panose="02000503020000020004" charset="0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AD01A26D-0892-5EBF-B459-030218A7E93C}"/>
                </a:ext>
              </a:extLst>
            </p:cNvPr>
            <p:cNvSpPr txBox="1"/>
            <p:nvPr/>
          </p:nvSpPr>
          <p:spPr>
            <a:xfrm>
              <a:off x="527452" y="4039788"/>
              <a:ext cx="1656000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ctr"/>
              <a:r>
                <a:rPr lang="en-US" sz="1050" u="none" strike="noStrike" dirty="0">
                  <a:effectLst/>
                  <a:latin typeface="BNPP Sans Light" panose="02000503020000020004" charset="0"/>
                </a:rPr>
                <a:t>Drivers are responsible for the cost of charging</a:t>
              </a:r>
              <a:endParaRPr lang="en-US" sz="1050" b="0" i="0" u="none" strike="noStrike" dirty="0">
                <a:solidFill>
                  <a:srgbClr val="000000"/>
                </a:solidFill>
                <a:effectLst/>
                <a:latin typeface="BNPP Sans Light" panose="0200050302000002000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1D07C65-67D5-2F23-295B-5E7A6273944F}"/>
                </a:ext>
              </a:extLst>
            </p:cNvPr>
            <p:cNvSpPr/>
            <p:nvPr/>
          </p:nvSpPr>
          <p:spPr>
            <a:xfrm>
              <a:off x="88744" y="4530255"/>
              <a:ext cx="160916" cy="1128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fr-FR" sz="1200" dirty="0">
                <a:solidFill>
                  <a:schemeClr val="tx1"/>
                </a:solidFill>
                <a:latin typeface="BNPP Sans Light" panose="0200050302000002000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5217CBC-4D36-A1A8-4814-B009783DD95E}"/>
                </a:ext>
              </a:extLst>
            </p:cNvPr>
            <p:cNvSpPr/>
            <p:nvPr/>
          </p:nvSpPr>
          <p:spPr>
            <a:xfrm>
              <a:off x="308186" y="4530255"/>
              <a:ext cx="160916" cy="1128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fr-FR" sz="1200" dirty="0">
                <a:solidFill>
                  <a:schemeClr val="tx1"/>
                </a:solidFill>
                <a:latin typeface="BNPP Sans Light" panose="02000503020000020004" charset="0"/>
              </a:endParaRP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DAD6E7AA-BDF3-40CC-DD6E-028CC468A8FF}"/>
                </a:ext>
              </a:extLst>
            </p:cNvPr>
            <p:cNvSpPr txBox="1"/>
            <p:nvPr/>
          </p:nvSpPr>
          <p:spPr>
            <a:xfrm>
              <a:off x="527452" y="4520106"/>
              <a:ext cx="1656000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ctr"/>
              <a:r>
                <a:rPr lang="en-US" sz="1050" dirty="0">
                  <a:solidFill>
                    <a:srgbClr val="000000"/>
                  </a:solidFill>
                  <a:latin typeface="BNPP Sans Light" panose="02000503020000020004" charset="0"/>
                  <a:cs typeface="Arial" panose="020B0604020202020204" pitchFamily="34" charset="0"/>
                </a:rPr>
                <a:t>Other</a:t>
              </a:r>
            </a:p>
          </p:txBody>
        </p:sp>
      </p:grpSp>
      <p:sp>
        <p:nvSpPr>
          <p:cNvPr id="17" name="ZoneTexte 66">
            <a:extLst>
              <a:ext uri="{FF2B5EF4-FFF2-40B4-BE49-F238E27FC236}">
                <a16:creationId xmlns:a16="http://schemas.microsoft.com/office/drawing/2014/main" id="{2D2116F8-B5DC-78CF-9368-01FC30779AB6}"/>
              </a:ext>
            </a:extLst>
          </p:cNvPr>
          <p:cNvSpPr txBox="1"/>
          <p:nvPr/>
        </p:nvSpPr>
        <p:spPr>
          <a:xfrm>
            <a:off x="5985664" y="1856311"/>
            <a:ext cx="1334463" cy="1708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A3C439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Europe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A3C439">
                  <a:lumMod val="50000"/>
                </a:srgbClr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C3D8BF93-D86E-B575-EB39-B202197819FC}"/>
              </a:ext>
            </a:extLst>
          </p:cNvPr>
          <p:cNvGrpSpPr/>
          <p:nvPr/>
        </p:nvGrpSpPr>
        <p:grpSpPr>
          <a:xfrm>
            <a:off x="9317011" y="1361882"/>
            <a:ext cx="1334463" cy="665245"/>
            <a:chOff x="9317011" y="1361882"/>
            <a:chExt cx="1334463" cy="665245"/>
          </a:xfrm>
        </p:grpSpPr>
        <p:pic>
          <p:nvPicPr>
            <p:cNvPr id="25" name="Graphique 24">
              <a:extLst>
                <a:ext uri="{FF2B5EF4-FFF2-40B4-BE49-F238E27FC236}">
                  <a16:creationId xmlns:a16="http://schemas.microsoft.com/office/drawing/2014/main" id="{C7BD908C-BCC3-9144-70FD-93AB99D36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780634" y="1361882"/>
              <a:ext cx="407217" cy="407217"/>
            </a:xfrm>
            <a:prstGeom prst="rect">
              <a:avLst/>
            </a:prstGeom>
          </p:spPr>
        </p:pic>
        <p:sp>
          <p:nvSpPr>
            <p:cNvPr id="27" name="ZoneTexte 66">
              <a:extLst>
                <a:ext uri="{FF2B5EF4-FFF2-40B4-BE49-F238E27FC236}">
                  <a16:creationId xmlns:a16="http://schemas.microsoft.com/office/drawing/2014/main" id="{1FB0795B-045A-F103-D6C6-82908DB28A6F}"/>
                </a:ext>
              </a:extLst>
            </p:cNvPr>
            <p:cNvSpPr txBox="1"/>
            <p:nvPr/>
          </p:nvSpPr>
          <p:spPr>
            <a:xfrm>
              <a:off x="9317011" y="1856311"/>
              <a:ext cx="1334463" cy="17081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A3C439">
                      <a:lumMod val="50000"/>
                    </a:srgbClr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+mn-cs"/>
                </a:rPr>
                <a:t>Total countries</a:t>
              </a:r>
            </a:p>
          </p:txBody>
        </p:sp>
      </p:grpSp>
      <p:cxnSp>
        <p:nvCxnSpPr>
          <p:cNvPr id="33" name="Connecteur droit 72">
            <a:extLst>
              <a:ext uri="{FF2B5EF4-FFF2-40B4-BE49-F238E27FC236}">
                <a16:creationId xmlns:a16="http://schemas.microsoft.com/office/drawing/2014/main" id="{C39974DA-D949-8ADE-FAFF-52FFD15D2B72}"/>
              </a:ext>
            </a:extLst>
          </p:cNvPr>
          <p:cNvCxnSpPr>
            <a:cxnSpLocks/>
          </p:cNvCxnSpPr>
          <p:nvPr/>
        </p:nvCxnSpPr>
        <p:spPr>
          <a:xfrm>
            <a:off x="8378730" y="1531720"/>
            <a:ext cx="0" cy="4076131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Table 17">
            <a:extLst>
              <a:ext uri="{FF2B5EF4-FFF2-40B4-BE49-F238E27FC236}">
                <a16:creationId xmlns:a16="http://schemas.microsoft.com/office/drawing/2014/main" id="{70FF95CD-CCA1-1C19-3202-4DB8C335F5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141162"/>
              </p:ext>
            </p:extLst>
          </p:nvPr>
        </p:nvGraphicFramePr>
        <p:xfrm>
          <a:off x="3045428" y="2334126"/>
          <a:ext cx="36866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661">
                  <a:extLst>
                    <a:ext uri="{9D8B030D-6E8A-4147-A177-3AD203B41FA5}">
                      <a16:colId xmlns:a16="http://schemas.microsoft.com/office/drawing/2014/main" val="39806308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1211670" rtl="0" eaLnBrk="1" latinLnBrk="0" hangingPunct="1"/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BNPPSans" panose="02000000000000000000" pitchFamily="2" charset="0"/>
                          <a:ea typeface="+mn-ea"/>
                          <a:cs typeface="+mn-cs"/>
                        </a:rPr>
                        <a:t>56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BNPPSans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5216"/>
                  </a:ext>
                </a:extLst>
              </a:tr>
            </a:tbl>
          </a:graphicData>
        </a:graphic>
      </p:graphicFrame>
      <p:sp>
        <p:nvSpPr>
          <p:cNvPr id="35" name="ZoneTexte 20">
            <a:extLst>
              <a:ext uri="{FF2B5EF4-FFF2-40B4-BE49-F238E27FC236}">
                <a16:creationId xmlns:a16="http://schemas.microsoft.com/office/drawing/2014/main" id="{B1B327EB-A993-B764-F691-C74A895EAF72}"/>
              </a:ext>
            </a:extLst>
          </p:cNvPr>
          <p:cNvSpPr txBox="1"/>
          <p:nvPr/>
        </p:nvSpPr>
        <p:spPr>
          <a:xfrm>
            <a:off x="0" y="2339842"/>
            <a:ext cx="213220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BNPP Sans" panose="02000000000000000000" charset="0"/>
              </a:rPr>
              <a:t>Full or partial reimbursement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graphicFrame>
        <p:nvGraphicFramePr>
          <p:cNvPr id="36" name="Table 17">
            <a:extLst>
              <a:ext uri="{FF2B5EF4-FFF2-40B4-BE49-F238E27FC236}">
                <a16:creationId xmlns:a16="http://schemas.microsoft.com/office/drawing/2014/main" id="{5686CDFF-D1D8-4DDB-564F-422DDFE5FD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325219"/>
              </p:ext>
            </p:extLst>
          </p:nvPr>
        </p:nvGraphicFramePr>
        <p:xfrm>
          <a:off x="6445853" y="2334126"/>
          <a:ext cx="36866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661">
                  <a:extLst>
                    <a:ext uri="{9D8B030D-6E8A-4147-A177-3AD203B41FA5}">
                      <a16:colId xmlns:a16="http://schemas.microsoft.com/office/drawing/2014/main" val="39806308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BNPPSans" panose="02000000000000000000" pitchFamily="2" charset="0"/>
                        </a:rPr>
                        <a:t>55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NPPSans" panose="02000000000000000000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5216"/>
                  </a:ext>
                </a:extLst>
              </a:tr>
            </a:tbl>
          </a:graphicData>
        </a:graphic>
      </p:graphicFrame>
      <p:graphicFrame>
        <p:nvGraphicFramePr>
          <p:cNvPr id="37" name="Table 17">
            <a:extLst>
              <a:ext uri="{FF2B5EF4-FFF2-40B4-BE49-F238E27FC236}">
                <a16:creationId xmlns:a16="http://schemas.microsoft.com/office/drawing/2014/main" id="{EE5BB43F-67E3-C427-BAA7-F8994EA378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439086"/>
              </p:ext>
            </p:extLst>
          </p:nvPr>
        </p:nvGraphicFramePr>
        <p:xfrm>
          <a:off x="9731978" y="2334126"/>
          <a:ext cx="36866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661">
                  <a:extLst>
                    <a:ext uri="{9D8B030D-6E8A-4147-A177-3AD203B41FA5}">
                      <a16:colId xmlns:a16="http://schemas.microsoft.com/office/drawing/2014/main" val="39806308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BNPPSans" panose="02000000000000000000" pitchFamily="2" charset="0"/>
                        </a:rPr>
                        <a:t>55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5216"/>
                  </a:ext>
                </a:extLst>
              </a:tr>
            </a:tbl>
          </a:graphicData>
        </a:graphic>
      </p:graphicFrame>
      <p:pic>
        <p:nvPicPr>
          <p:cNvPr id="7" name="Graphique 6">
            <a:extLst>
              <a:ext uri="{FF2B5EF4-FFF2-40B4-BE49-F238E27FC236}">
                <a16:creationId xmlns:a16="http://schemas.microsoft.com/office/drawing/2014/main" id="{2DB37125-302F-490E-D812-D621675B83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39501" y="1368257"/>
            <a:ext cx="426130" cy="4356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E620127-508A-0087-DCBB-F3D7E0D33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145" y="1458302"/>
            <a:ext cx="439200" cy="4392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B25AB3B-B5EB-3C13-C278-D0C78CBDB067}"/>
              </a:ext>
            </a:extLst>
          </p:cNvPr>
          <p:cNvSpPr txBox="1"/>
          <p:nvPr/>
        </p:nvSpPr>
        <p:spPr>
          <a:xfrm>
            <a:off x="11115060" y="171182"/>
            <a:ext cx="1016092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100" kern="0" dirty="0">
                <a:latin typeface="BNPP Sans Light" panose="02000503020000020004" charset="0"/>
              </a:rPr>
              <a:t>New question</a:t>
            </a:r>
          </a:p>
        </p:txBody>
      </p:sp>
    </p:spTree>
    <p:extLst>
      <p:ext uri="{BB962C8B-B14F-4D97-AF65-F5344CB8AC3E}">
        <p14:creationId xmlns:p14="http://schemas.microsoft.com/office/powerpoint/2010/main" val="845625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hoto de voiture dans la circulation en pose longue">
            <a:extLst>
              <a:ext uri="{FF2B5EF4-FFF2-40B4-BE49-F238E27FC236}">
                <a16:creationId xmlns:a16="http://schemas.microsoft.com/office/drawing/2014/main" id="{8A05DE51-79B6-C82F-92E4-D29596232D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56" y="0"/>
            <a:ext cx="12122150" cy="4889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A9C86C-FC3E-4D39-7A72-D373825CCAF6}"/>
              </a:ext>
            </a:extLst>
          </p:cNvPr>
          <p:cNvSpPr/>
          <p:nvPr/>
        </p:nvSpPr>
        <p:spPr>
          <a:xfrm>
            <a:off x="1295401" y="177800"/>
            <a:ext cx="3371850" cy="5130800"/>
          </a:xfrm>
          <a:prstGeom prst="rect">
            <a:avLst/>
          </a:pr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3C4D0FA-9E01-EE16-92E5-25F313A8DA21}"/>
              </a:ext>
            </a:extLst>
          </p:cNvPr>
          <p:cNvSpPr txBox="1">
            <a:spLocks/>
          </p:cNvSpPr>
          <p:nvPr/>
        </p:nvSpPr>
        <p:spPr>
          <a:xfrm>
            <a:off x="1686242" y="2093632"/>
            <a:ext cx="2739708" cy="7907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1670" rtl="0" eaLnBrk="1" latinLnBrk="0" hangingPunct="1">
              <a:spcBef>
                <a:spcPct val="0"/>
              </a:spcBef>
              <a:buNone/>
              <a:defRPr sz="29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0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" panose="02000000000000000000" charset="0"/>
                <a:ea typeface="+mj-ea"/>
                <a:cs typeface="Arial" panose="020B0604020202020204" pitchFamily="34" charset="0"/>
              </a:rPr>
              <a:t>Connected fleets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398457C-98B5-22B6-E476-CC29B3FE775E}"/>
              </a:ext>
            </a:extLst>
          </p:cNvPr>
          <p:cNvSpPr txBox="1">
            <a:spLocks/>
          </p:cNvSpPr>
          <p:nvPr/>
        </p:nvSpPr>
        <p:spPr>
          <a:xfrm>
            <a:off x="1686242" y="595032"/>
            <a:ext cx="2739708" cy="7907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1670" rtl="0" eaLnBrk="1" latinLnBrk="0" hangingPunct="1">
              <a:spcBef>
                <a:spcPct val="0"/>
              </a:spcBef>
              <a:buNone/>
              <a:defRPr sz="29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9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/>
                <a:ea typeface="+mj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E13AB8-C975-B6FC-B4A3-4B665136E45B}"/>
              </a:ext>
            </a:extLst>
          </p:cNvPr>
          <p:cNvSpPr/>
          <p:nvPr/>
        </p:nvSpPr>
        <p:spPr>
          <a:xfrm>
            <a:off x="1295400" y="3644900"/>
            <a:ext cx="3371849" cy="1663700"/>
          </a:xfrm>
          <a:prstGeom prst="rect">
            <a:avLst/>
          </a:prstGeom>
          <a:solidFill>
            <a:schemeClr val="accent4">
              <a:lumMod val="50000"/>
              <a:alpha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A691FE0-C554-FDA7-DE92-8F58BED4624C}"/>
              </a:ext>
            </a:extLst>
          </p:cNvPr>
          <p:cNvSpPr txBox="1"/>
          <p:nvPr/>
        </p:nvSpPr>
        <p:spPr>
          <a:xfrm>
            <a:off x="1539260" y="3847904"/>
            <a:ext cx="3033673" cy="133339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l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 ExtraBold" pitchFamily="50" charset="0"/>
                <a:ea typeface="+mn-ea"/>
                <a:cs typeface="Arial"/>
              </a:rPr>
              <a:t>What are the applications in terms of connected vehicles, data management solutions, and road safety equipment?</a:t>
            </a:r>
          </a:p>
        </p:txBody>
      </p:sp>
    </p:spTree>
    <p:extLst>
      <p:ext uri="{BB962C8B-B14F-4D97-AF65-F5344CB8AC3E}">
        <p14:creationId xmlns:p14="http://schemas.microsoft.com/office/powerpoint/2010/main" val="1648000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Top Corners Rounded 20">
            <a:extLst>
              <a:ext uri="{FF2B5EF4-FFF2-40B4-BE49-F238E27FC236}">
                <a16:creationId xmlns:a16="http://schemas.microsoft.com/office/drawing/2014/main" id="{DDB67C58-72C8-FC69-559D-BB0EEFED58E1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ous-titre 34">
            <a:extLst>
              <a:ext uri="{FF2B5EF4-FFF2-40B4-BE49-F238E27FC236}">
                <a16:creationId xmlns:a16="http://schemas.microsoft.com/office/drawing/2014/main" id="{9C86DE5E-6DE5-618D-28C2-E99BF32183A0}"/>
              </a:ext>
            </a:extLst>
          </p:cNvPr>
          <p:cNvSpPr txBox="1">
            <a:spLocks/>
          </p:cNvSpPr>
          <p:nvPr/>
        </p:nvSpPr>
        <p:spPr>
          <a:xfrm>
            <a:off x="377722" y="127594"/>
            <a:ext cx="6659406" cy="358673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120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 pitchFamily="2" charset="0"/>
                <a:ea typeface="+mn-ea"/>
                <a:cs typeface="+mn-cs"/>
              </a:rPr>
              <a:t>CONNECTED FLEETS key insights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E44D952F-60E5-93B4-C90B-EE1FC1B1A316}"/>
              </a:ext>
            </a:extLst>
          </p:cNvPr>
          <p:cNvCxnSpPr>
            <a:cxnSpLocks/>
          </p:cNvCxnSpPr>
          <p:nvPr/>
        </p:nvCxnSpPr>
        <p:spPr>
          <a:xfrm>
            <a:off x="510391" y="1298890"/>
            <a:ext cx="0" cy="853788"/>
          </a:xfrm>
          <a:prstGeom prst="line">
            <a:avLst/>
          </a:prstGeom>
          <a:noFill/>
          <a:ln w="6350" cap="flat" cmpd="sng" algn="ctr">
            <a:solidFill>
              <a:schemeClr val="accent4"/>
            </a:solidFill>
            <a:prstDash val="solid"/>
            <a:miter lim="800000"/>
          </a:ln>
          <a:effectLst/>
        </p:spPr>
      </p:cxn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7527DA17-4EE3-3B2A-F52F-FB79B12D0FC3}"/>
              </a:ext>
            </a:extLst>
          </p:cNvPr>
          <p:cNvSpPr txBox="1">
            <a:spLocks/>
          </p:cNvSpPr>
          <p:nvPr/>
        </p:nvSpPr>
        <p:spPr>
          <a:xfrm>
            <a:off x="814286" y="1275194"/>
            <a:ext cx="10926914" cy="693908"/>
          </a:xfrm>
          <a:prstGeom prst="rect">
            <a:avLst/>
          </a:prstGeom>
        </p:spPr>
        <p:txBody>
          <a:bodyPr vert="horz" wrap="square" lIns="35770" tIns="0" rIns="3577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8642">
              <a:spcBef>
                <a:spcPts val="199"/>
              </a:spcBef>
              <a:spcAft>
                <a:spcPts val="0"/>
              </a:spcAft>
              <a:defRPr/>
            </a:pPr>
            <a:r>
              <a:rPr lang="en-US" sz="1392" dirty="0">
                <a:solidFill>
                  <a:srgbClr val="52CDC5"/>
                </a:solidFill>
                <a:latin typeface="BNPP Sans" panose="02000000000000000000" charset="0"/>
              </a:rPr>
              <a:t>Telematics adoption in Greek fleets remains stable for 2025, in line with the European average</a:t>
            </a:r>
          </a:p>
          <a:p>
            <a:pPr lvl="3" defTabSz="908642">
              <a:spcBef>
                <a:spcPts val="199"/>
              </a:spcBef>
              <a:defRPr/>
            </a:pPr>
            <a:r>
              <a:rPr lang="en-US" sz="1591" dirty="0">
                <a:solidFill>
                  <a:srgbClr val="52CDC5"/>
                </a:solidFill>
                <a:latin typeface="BNPP Sans" panose="02000000000000000000" charset="0"/>
              </a:rPr>
              <a:t>37% 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of companies have adopted connected vehicles, vs 38% for the European average. </a:t>
            </a:r>
          </a:p>
          <a:p>
            <a:pPr lvl="3" defTabSz="908642">
              <a:spcBef>
                <a:spcPts val="199"/>
              </a:spcBef>
              <a:defRPr/>
            </a:pP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21% have connected passenger cars and 24% have connected LCVs. Both figures remain stable compared to 2024, Large companies seemingly slightly more equipped. 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0A8CA48-EF8B-BAF9-F2AA-974F5493D94D}"/>
              </a:ext>
            </a:extLst>
          </p:cNvPr>
          <p:cNvCxnSpPr>
            <a:cxnSpLocks/>
          </p:cNvCxnSpPr>
          <p:nvPr/>
        </p:nvCxnSpPr>
        <p:spPr>
          <a:xfrm>
            <a:off x="510391" y="2608371"/>
            <a:ext cx="0" cy="730961"/>
          </a:xfrm>
          <a:prstGeom prst="line">
            <a:avLst/>
          </a:prstGeom>
          <a:noFill/>
          <a:ln w="6350" cap="flat" cmpd="sng" algn="ctr">
            <a:solidFill>
              <a:schemeClr val="accent4"/>
            </a:solidFill>
            <a:prstDash val="solid"/>
            <a:miter lim="800000"/>
          </a:ln>
          <a:effectLst/>
        </p:spPr>
      </p:cxn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6BEDC383-F5F6-5FD6-38C7-44E0E05710DD}"/>
              </a:ext>
            </a:extLst>
          </p:cNvPr>
          <p:cNvSpPr txBox="1">
            <a:spLocks/>
          </p:cNvSpPr>
          <p:nvPr/>
        </p:nvSpPr>
        <p:spPr>
          <a:xfrm>
            <a:off x="814286" y="2584674"/>
            <a:ext cx="10926914" cy="969368"/>
          </a:xfrm>
          <a:prstGeom prst="rect">
            <a:avLst/>
          </a:prstGeom>
        </p:spPr>
        <p:txBody>
          <a:bodyPr vert="horz" wrap="square" lIns="35770" tIns="0" rIns="3577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8642">
              <a:spcBef>
                <a:spcPts val="199"/>
              </a:spcBef>
              <a:spcAft>
                <a:spcPts val="0"/>
              </a:spcAft>
              <a:defRPr/>
            </a:pPr>
            <a:r>
              <a:rPr lang="en-US" sz="1392" dirty="0">
                <a:solidFill>
                  <a:srgbClr val="52CDC5"/>
                </a:solidFill>
                <a:latin typeface="BNPP Sans" panose="02000000000000000000" charset="0"/>
              </a:rPr>
              <a:t>But like last year, the gap between telematics equipment and actual data use remains very significant, with yet some potential for development</a:t>
            </a:r>
          </a:p>
          <a:p>
            <a:pPr lvl="3" defTabSz="908642">
              <a:spcBef>
                <a:spcPts val="199"/>
              </a:spcBef>
              <a:defRPr/>
            </a:pP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Only </a:t>
            </a:r>
            <a:r>
              <a:rPr lang="en-US" sz="1591" dirty="0">
                <a:solidFill>
                  <a:srgbClr val="52CDC5"/>
                </a:solidFill>
                <a:latin typeface="BNPP Sans" panose="02000000000000000000" charset="0"/>
              </a:rPr>
              <a:t>15% 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of equipped companies report using Telematics data, consistent with last year and in line with the European average.  </a:t>
            </a:r>
          </a:p>
          <a:p>
            <a:pPr lvl="3" defTabSz="908642">
              <a:spcBef>
                <a:spcPts val="199"/>
              </a:spcBef>
              <a:defRPr/>
            </a:pP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And the interest in leveraging this data is high, with </a:t>
            </a:r>
            <a:r>
              <a:rPr lang="en-US" sz="1591" dirty="0">
                <a:solidFill>
                  <a:srgbClr val="52CDC5"/>
                </a:solidFill>
                <a:latin typeface="BNPP Sans" panose="02000000000000000000" charset="0"/>
              </a:rPr>
              <a:t>49% 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of companies considering using it in the near future.  </a:t>
            </a:r>
          </a:p>
        </p:txBody>
      </p:sp>
    </p:spTree>
    <p:extLst>
      <p:ext uri="{BB962C8B-B14F-4D97-AF65-F5344CB8AC3E}">
        <p14:creationId xmlns:p14="http://schemas.microsoft.com/office/powerpoint/2010/main" val="2742979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Bicyclettes conduites sur la route pendant la journée">
            <a:extLst>
              <a:ext uri="{FF2B5EF4-FFF2-40B4-BE49-F238E27FC236}">
                <a16:creationId xmlns:a16="http://schemas.microsoft.com/office/drawing/2014/main" id="{8A05DE51-79B6-C82F-92E4-D29596232D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"/>
          <a:stretch/>
        </p:blipFill>
        <p:spPr>
          <a:xfrm>
            <a:off x="0" y="0"/>
            <a:ext cx="12122150" cy="4889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A9C86C-FC3E-4D39-7A72-D373825CCAF6}"/>
              </a:ext>
            </a:extLst>
          </p:cNvPr>
          <p:cNvSpPr/>
          <p:nvPr/>
        </p:nvSpPr>
        <p:spPr>
          <a:xfrm>
            <a:off x="1295401" y="177800"/>
            <a:ext cx="3371850" cy="5130800"/>
          </a:xfrm>
          <a:prstGeom prst="rect">
            <a:avLst/>
          </a:prstGeom>
          <a:solidFill>
            <a:srgbClr val="F0AD0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3C4D0FA-9E01-EE16-92E5-25F313A8DA21}"/>
              </a:ext>
            </a:extLst>
          </p:cNvPr>
          <p:cNvSpPr txBox="1">
            <a:spLocks/>
          </p:cNvSpPr>
          <p:nvPr/>
        </p:nvSpPr>
        <p:spPr>
          <a:xfrm>
            <a:off x="1686241" y="2093632"/>
            <a:ext cx="2886691" cy="7907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1670" rtl="0" eaLnBrk="1" latinLnBrk="0" hangingPunct="1">
              <a:spcBef>
                <a:spcPct val="0"/>
              </a:spcBef>
              <a:buNone/>
              <a:defRPr sz="29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" panose="02000000000000000000" charset="0"/>
                <a:ea typeface="+mj-ea"/>
                <a:cs typeface="Arial" panose="020B0604020202020204" pitchFamily="34" charset="0"/>
              </a:rPr>
              <a:t>EMPLOYEE MOBILITY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398457C-98B5-22B6-E476-CC29B3FE775E}"/>
              </a:ext>
            </a:extLst>
          </p:cNvPr>
          <p:cNvSpPr txBox="1">
            <a:spLocks/>
          </p:cNvSpPr>
          <p:nvPr/>
        </p:nvSpPr>
        <p:spPr>
          <a:xfrm>
            <a:off x="1686242" y="595032"/>
            <a:ext cx="2739708" cy="7907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1670" rtl="0" eaLnBrk="1" latinLnBrk="0" hangingPunct="1">
              <a:spcBef>
                <a:spcPct val="0"/>
              </a:spcBef>
              <a:buNone/>
              <a:defRPr sz="29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9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/>
                <a:ea typeface="+mj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E13AB8-C975-B6FC-B4A3-4B665136E45B}"/>
              </a:ext>
            </a:extLst>
          </p:cNvPr>
          <p:cNvSpPr/>
          <p:nvPr/>
        </p:nvSpPr>
        <p:spPr>
          <a:xfrm>
            <a:off x="1295400" y="3644900"/>
            <a:ext cx="3371849" cy="1663700"/>
          </a:xfrm>
          <a:prstGeom prst="rect">
            <a:avLst/>
          </a:prstGeom>
          <a:solidFill>
            <a:srgbClr val="CD9405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A691FE0-C554-FDA7-DE92-8F58BED4624C}"/>
              </a:ext>
            </a:extLst>
          </p:cNvPr>
          <p:cNvSpPr txBox="1"/>
          <p:nvPr/>
        </p:nvSpPr>
        <p:spPr>
          <a:xfrm>
            <a:off x="1539260" y="3847904"/>
            <a:ext cx="3033673" cy="133339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l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 ExtraBold" pitchFamily="50" charset="0"/>
                <a:ea typeface="+mn-ea"/>
                <a:cs typeface="Arial"/>
              </a:rPr>
              <a:t>What are the perspectives in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 ExtraBold" pitchFamily="50" charset="0"/>
                <a:ea typeface="+mn-ea"/>
                <a:cs typeface="Arial"/>
              </a:rPr>
              <a:t>terms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 ExtraBold" pitchFamily="50" charset="0"/>
                <a:ea typeface="+mn-ea"/>
                <a:cs typeface="Arial"/>
              </a:rPr>
              <a:t> of mobility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 ExtraBold" pitchFamily="50" charset="0"/>
                <a:ea typeface="+mn-ea"/>
                <a:cs typeface="Arial"/>
              </a:rPr>
              <a:t>policies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 ExtraBold" pitchFamily="50" charset="0"/>
                <a:ea typeface="+mn-ea"/>
                <a:cs typeface="Arial"/>
              </a:rPr>
              <a:t> and solutions?</a:t>
            </a:r>
          </a:p>
        </p:txBody>
      </p:sp>
    </p:spTree>
    <p:extLst>
      <p:ext uri="{BB962C8B-B14F-4D97-AF65-F5344CB8AC3E}">
        <p14:creationId xmlns:p14="http://schemas.microsoft.com/office/powerpoint/2010/main" val="2565279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Top Corners Rounded 20">
            <a:extLst>
              <a:ext uri="{FF2B5EF4-FFF2-40B4-BE49-F238E27FC236}">
                <a16:creationId xmlns:a16="http://schemas.microsoft.com/office/drawing/2014/main" id="{DDB67C58-72C8-FC69-559D-BB0EEFED58E1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0AD0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ous-titre 34">
            <a:extLst>
              <a:ext uri="{FF2B5EF4-FFF2-40B4-BE49-F238E27FC236}">
                <a16:creationId xmlns:a16="http://schemas.microsoft.com/office/drawing/2014/main" id="{9C86DE5E-6DE5-618D-28C2-E99BF32183A0}"/>
              </a:ext>
            </a:extLst>
          </p:cNvPr>
          <p:cNvSpPr txBox="1">
            <a:spLocks/>
          </p:cNvSpPr>
          <p:nvPr/>
        </p:nvSpPr>
        <p:spPr>
          <a:xfrm>
            <a:off x="377722" y="127594"/>
            <a:ext cx="6659406" cy="358673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120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 pitchFamily="2" charset="0"/>
                <a:ea typeface="+mn-ea"/>
                <a:cs typeface="+mn-cs"/>
              </a:rPr>
              <a:t>EMPLOYEE MOBILITY key insights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CF5AC514-D9C9-E669-DDC9-5BAAE0995225}"/>
              </a:ext>
            </a:extLst>
          </p:cNvPr>
          <p:cNvCxnSpPr>
            <a:cxnSpLocks/>
          </p:cNvCxnSpPr>
          <p:nvPr/>
        </p:nvCxnSpPr>
        <p:spPr>
          <a:xfrm>
            <a:off x="510391" y="1068950"/>
            <a:ext cx="0" cy="883417"/>
          </a:xfrm>
          <a:prstGeom prst="line">
            <a:avLst/>
          </a:prstGeom>
          <a:noFill/>
          <a:ln w="6350" cap="flat" cmpd="sng" algn="ctr">
            <a:solidFill>
              <a:srgbClr val="F0AD06"/>
            </a:solidFill>
            <a:prstDash val="solid"/>
            <a:miter lim="800000"/>
          </a:ln>
          <a:effectLst/>
        </p:spPr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38B34874-32FE-59AD-0FD2-2B6D89D01CAC}"/>
              </a:ext>
            </a:extLst>
          </p:cNvPr>
          <p:cNvCxnSpPr>
            <a:cxnSpLocks/>
          </p:cNvCxnSpPr>
          <p:nvPr/>
        </p:nvCxnSpPr>
        <p:spPr>
          <a:xfrm>
            <a:off x="510391" y="2352541"/>
            <a:ext cx="0" cy="583329"/>
          </a:xfrm>
          <a:prstGeom prst="line">
            <a:avLst/>
          </a:prstGeom>
          <a:noFill/>
          <a:ln w="6350" cap="flat" cmpd="sng" algn="ctr">
            <a:solidFill>
              <a:srgbClr val="F0AD06"/>
            </a:solidFill>
            <a:prstDash val="solid"/>
            <a:miter lim="800000"/>
          </a:ln>
          <a:effectLst/>
        </p:spPr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520D2A8-AC08-EE0F-F5F8-1DA01B18D8B1}"/>
              </a:ext>
            </a:extLst>
          </p:cNvPr>
          <p:cNvCxnSpPr>
            <a:cxnSpLocks/>
          </p:cNvCxnSpPr>
          <p:nvPr/>
        </p:nvCxnSpPr>
        <p:spPr>
          <a:xfrm>
            <a:off x="510391" y="3291359"/>
            <a:ext cx="0" cy="628195"/>
          </a:xfrm>
          <a:prstGeom prst="line">
            <a:avLst/>
          </a:prstGeom>
          <a:noFill/>
          <a:ln w="6350" cap="flat" cmpd="sng" algn="ctr">
            <a:solidFill>
              <a:srgbClr val="F0AD06"/>
            </a:solidFill>
            <a:prstDash val="solid"/>
            <a:miter lim="800000"/>
          </a:ln>
          <a:effectLst/>
        </p:spPr>
      </p:cxn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A5A68359-DAB9-9C92-1D76-FE9F8BB92C28}"/>
              </a:ext>
            </a:extLst>
          </p:cNvPr>
          <p:cNvSpPr txBox="1">
            <a:spLocks/>
          </p:cNvSpPr>
          <p:nvPr/>
        </p:nvSpPr>
        <p:spPr>
          <a:xfrm>
            <a:off x="814286" y="3267662"/>
            <a:ext cx="10926914" cy="732316"/>
          </a:xfrm>
          <a:prstGeom prst="rect">
            <a:avLst/>
          </a:prstGeom>
        </p:spPr>
        <p:txBody>
          <a:bodyPr vert="horz" wrap="square" lIns="35770" tIns="0" rIns="3577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8642">
              <a:spcBef>
                <a:spcPts val="199"/>
              </a:spcBef>
              <a:spcAft>
                <a:spcPts val="0"/>
              </a:spcAft>
              <a:defRPr/>
            </a:pPr>
            <a:r>
              <a:rPr lang="en-US" sz="1392" dirty="0">
                <a:solidFill>
                  <a:srgbClr val="F0AD06"/>
                </a:solidFill>
                <a:latin typeface="BNPP Sans" panose="02000000000000000000" charset="0"/>
              </a:rPr>
              <a:t>Mobility policies and solutions implementation are primarily motivated by CSR policies, HR-related needs, and company attractiveness</a:t>
            </a:r>
          </a:p>
          <a:p>
            <a:pPr lvl="3" defTabSz="908642">
              <a:spcBef>
                <a:spcPts val="199"/>
              </a:spcBef>
              <a:defRPr/>
            </a:pP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In detail, Compliance with CSR policies (</a:t>
            </a:r>
            <a:r>
              <a:rPr lang="en-US" sz="1591" dirty="0">
                <a:solidFill>
                  <a:srgbClr val="F0AD06"/>
                </a:solidFill>
                <a:latin typeface="BNPP Sans" panose="02000000000000000000" charset="0"/>
              </a:rPr>
              <a:t>48% 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for Mobility policies, </a:t>
            </a:r>
            <a:r>
              <a:rPr lang="en-US" sz="1591" dirty="0">
                <a:solidFill>
                  <a:srgbClr val="F0AD06"/>
                </a:solidFill>
                <a:latin typeface="BNPP Sans" panose="02000000000000000000" charset="0"/>
              </a:rPr>
              <a:t>51% 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for Mobility solutions) is quoted as the main driver, ahead of HR-related needs (</a:t>
            </a:r>
            <a:r>
              <a:rPr lang="en-US" sz="1591" dirty="0">
                <a:solidFill>
                  <a:srgbClr val="F0AD06"/>
                </a:solidFill>
                <a:latin typeface="BNPP Sans" panose="02000000000000000000" charset="0"/>
              </a:rPr>
              <a:t>35% 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to </a:t>
            </a:r>
            <a:r>
              <a:rPr lang="en-US" sz="1591" dirty="0">
                <a:solidFill>
                  <a:srgbClr val="F0AD06"/>
                </a:solidFill>
                <a:latin typeface="BNPP Sans" panose="02000000000000000000" charset="0"/>
              </a:rPr>
              <a:t>40%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) and the need to improve employer branding / company attractiveness for employees (</a:t>
            </a:r>
            <a:r>
              <a:rPr lang="en-US" sz="1591" dirty="0">
                <a:solidFill>
                  <a:srgbClr val="F0AD06"/>
                </a:solidFill>
                <a:latin typeface="BNPP Sans" panose="02000000000000000000" charset="0"/>
              </a:rPr>
              <a:t>38% to 33%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).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5B9410D-B275-E3CB-F622-945BB7900F6C}"/>
              </a:ext>
            </a:extLst>
          </p:cNvPr>
          <p:cNvCxnSpPr>
            <a:cxnSpLocks/>
          </p:cNvCxnSpPr>
          <p:nvPr/>
        </p:nvCxnSpPr>
        <p:spPr>
          <a:xfrm>
            <a:off x="510391" y="4348733"/>
            <a:ext cx="0" cy="404754"/>
          </a:xfrm>
          <a:prstGeom prst="line">
            <a:avLst/>
          </a:prstGeom>
          <a:noFill/>
          <a:ln w="6350" cap="flat" cmpd="sng" algn="ctr">
            <a:solidFill>
              <a:srgbClr val="F0AD06"/>
            </a:solidFill>
            <a:prstDash val="solid"/>
            <a:miter lim="800000"/>
          </a:ln>
          <a:effectLst/>
        </p:spPr>
      </p:cxn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0739C4D8-8875-BC32-5E0D-A203473E00CA}"/>
              </a:ext>
            </a:extLst>
          </p:cNvPr>
          <p:cNvSpPr txBox="1">
            <a:spLocks/>
          </p:cNvSpPr>
          <p:nvPr/>
        </p:nvSpPr>
        <p:spPr>
          <a:xfrm>
            <a:off x="814286" y="4325036"/>
            <a:ext cx="10926914" cy="428451"/>
          </a:xfrm>
          <a:prstGeom prst="rect">
            <a:avLst/>
          </a:prstGeom>
        </p:spPr>
        <p:txBody>
          <a:bodyPr vert="horz" wrap="square" lIns="35770" tIns="0" rIns="3577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8642">
              <a:spcBef>
                <a:spcPts val="199"/>
              </a:spcBef>
              <a:spcAft>
                <a:spcPts val="0"/>
              </a:spcAft>
              <a:defRPr/>
            </a:pPr>
            <a:r>
              <a:rPr lang="en-US" sz="1392" dirty="0">
                <a:solidFill>
                  <a:srgbClr val="F0AD06"/>
                </a:solidFill>
                <a:latin typeface="BNPP Sans" panose="02000000000000000000" charset="0"/>
              </a:rPr>
              <a:t>Lastly, perspectives for homeworking remain stable, with 22% of companies claiming they would be ready to introduce or increase homeworking for their employees 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775B5293-E94E-80C2-F9F3-751E8A3AA329}"/>
              </a:ext>
            </a:extLst>
          </p:cNvPr>
          <p:cNvSpPr txBox="1">
            <a:spLocks/>
          </p:cNvSpPr>
          <p:nvPr/>
        </p:nvSpPr>
        <p:spPr>
          <a:xfrm>
            <a:off x="845761" y="1079830"/>
            <a:ext cx="10861798" cy="872537"/>
          </a:xfrm>
          <a:prstGeom prst="rect">
            <a:avLst/>
          </a:prstGeom>
        </p:spPr>
        <p:txBody>
          <a:bodyPr vert="horz" wrap="square" lIns="35557" tIns="0" rIns="35557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defTabSz="903282">
              <a:spcBef>
                <a:spcPts val="198"/>
              </a:spcBef>
              <a:defRPr/>
            </a:pPr>
            <a:r>
              <a:rPr lang="en-US" sz="1384" dirty="0">
                <a:solidFill>
                  <a:srgbClr val="F0AD06"/>
                </a:solidFill>
                <a:latin typeface="BNPP Sans" panose="02000000000000000000" charset="0"/>
              </a:rPr>
              <a:t>A good commitment to employee mobility by Greek companies for 2025</a:t>
            </a:r>
            <a:endParaRPr lang="en-US" sz="1186" dirty="0">
              <a:solidFill>
                <a:srgbClr val="3C3C3C"/>
              </a:solidFill>
              <a:latin typeface="BNPP Sans Light" panose="02000503020000020004" charset="0"/>
            </a:endParaRPr>
          </a:p>
          <a:p>
            <a:pPr lvl="3" defTabSz="903282">
              <a:spcBef>
                <a:spcPts val="198"/>
              </a:spcBef>
              <a:defRPr/>
            </a:pPr>
            <a:r>
              <a:rPr lang="en-US" sz="1582" dirty="0">
                <a:solidFill>
                  <a:srgbClr val="F0AD06"/>
                </a:solidFill>
                <a:latin typeface="BNPP Sans" panose="02000000000000000000" charset="0"/>
              </a:rPr>
              <a:t>78% 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of Greek companies have implemented at least one mobility policy or are considering doing so and </a:t>
            </a:r>
            <a:r>
              <a:rPr lang="en-US" sz="1582" dirty="0">
                <a:solidFill>
                  <a:srgbClr val="F0AD06"/>
                </a:solidFill>
                <a:latin typeface="BNPP Sans" panose="02000000000000000000" charset="0"/>
              </a:rPr>
              <a:t>63% 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of companies have implemented at least one mobility solution or are considering doing so.</a:t>
            </a:r>
          </a:p>
          <a:p>
            <a:pPr lvl="3" defTabSz="903282">
              <a:spcBef>
                <a:spcPts val="198"/>
              </a:spcBef>
              <a:defRPr/>
            </a:pP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Greek companies are aligned with the European benchmark for policies (78% vs 77%) and solutions (63% vs 58%).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DE10147E-E72A-C583-6E94-9DDC715A4D92}"/>
              </a:ext>
            </a:extLst>
          </p:cNvPr>
          <p:cNvSpPr txBox="1">
            <a:spLocks/>
          </p:cNvSpPr>
          <p:nvPr/>
        </p:nvSpPr>
        <p:spPr>
          <a:xfrm>
            <a:off x="809830" y="2380223"/>
            <a:ext cx="10864311" cy="482120"/>
          </a:xfrm>
          <a:prstGeom prst="rect">
            <a:avLst/>
          </a:prstGeom>
        </p:spPr>
        <p:txBody>
          <a:bodyPr vert="horz" wrap="square" lIns="35565" tIns="0" rIns="35565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3282">
              <a:spcBef>
                <a:spcPts val="198"/>
              </a:spcBef>
              <a:spcAft>
                <a:spcPts val="0"/>
              </a:spcAft>
              <a:defRPr/>
            </a:pPr>
            <a:r>
              <a:rPr lang="en-US" sz="1384" dirty="0">
                <a:solidFill>
                  <a:srgbClr val="F0AD06"/>
                </a:solidFill>
                <a:latin typeface="BNPP Sans" panose="02000000000000000000" charset="0"/>
              </a:rPr>
              <a:t>Three mobility policies/solutions are standing out: car sharing, public transport reimbursement and mobility budget</a:t>
            </a:r>
          </a:p>
          <a:p>
            <a:pPr lvl="3" defTabSz="903282">
              <a:spcBef>
                <a:spcPts val="198"/>
              </a:spcBef>
              <a:defRPr/>
            </a:pPr>
            <a:r>
              <a:rPr lang="en-US" sz="1582" dirty="0">
                <a:solidFill>
                  <a:srgbClr val="F0AD06"/>
                </a:solidFill>
                <a:latin typeface="BNPP Sans" panose="02000000000000000000" charset="0"/>
              </a:rPr>
              <a:t>39% 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of Greek companies offer car sharing or consider doing so, </a:t>
            </a:r>
            <a:r>
              <a:rPr lang="en-US" sz="1582" dirty="0">
                <a:solidFill>
                  <a:srgbClr val="F0AD06"/>
                </a:solidFill>
                <a:latin typeface="BNPP Sans" panose="02000000000000000000" charset="0"/>
              </a:rPr>
              <a:t>36% 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for public transport reimbursement, and </a:t>
            </a:r>
            <a:r>
              <a:rPr lang="en-US" sz="1582" dirty="0">
                <a:solidFill>
                  <a:srgbClr val="F0AD06"/>
                </a:solidFill>
                <a:latin typeface="BNPP Sans" panose="02000000000000000000" charset="0"/>
              </a:rPr>
              <a:t>34%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for mobility budget.</a:t>
            </a:r>
          </a:p>
        </p:txBody>
      </p:sp>
    </p:spTree>
    <p:extLst>
      <p:ext uri="{BB962C8B-B14F-4D97-AF65-F5344CB8AC3E}">
        <p14:creationId xmlns:p14="http://schemas.microsoft.com/office/powerpoint/2010/main" val="3989625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20">
            <a:extLst>
              <a:ext uri="{FF2B5EF4-FFF2-40B4-BE49-F238E27FC236}">
                <a16:creationId xmlns:a16="http://schemas.microsoft.com/office/drawing/2014/main" id="{01145660-85A2-967B-56CC-B488C37D7DA9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ous-titre 34">
            <a:extLst>
              <a:ext uri="{FF2B5EF4-FFF2-40B4-BE49-F238E27FC236}">
                <a16:creationId xmlns:a16="http://schemas.microsoft.com/office/drawing/2014/main" id="{BC9049BB-BDBB-F042-D62B-02DDFB44EBE7}"/>
              </a:ext>
            </a:extLst>
          </p:cNvPr>
          <p:cNvSpPr txBox="1">
            <a:spLocks/>
          </p:cNvSpPr>
          <p:nvPr/>
        </p:nvSpPr>
        <p:spPr>
          <a:xfrm>
            <a:off x="377722" y="127594"/>
            <a:ext cx="6659406" cy="358673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120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 pitchFamily="2" charset="0"/>
                <a:ea typeface="+mn-ea"/>
                <a:cs typeface="+mn-cs"/>
              </a:rPr>
              <a:t>agenda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50DD3D28-C736-5338-A117-832A65C2B4AB}"/>
              </a:ext>
            </a:extLst>
          </p:cNvPr>
          <p:cNvGrpSpPr/>
          <p:nvPr/>
        </p:nvGrpSpPr>
        <p:grpSpPr>
          <a:xfrm>
            <a:off x="1068338" y="1516466"/>
            <a:ext cx="4391431" cy="718658"/>
            <a:chOff x="482410" y="1499874"/>
            <a:chExt cx="4391431" cy="718658"/>
          </a:xfrm>
        </p:grpSpPr>
        <p:sp>
          <p:nvSpPr>
            <p:cNvPr id="2" name="Espace réservé du texte 4">
              <a:extLst>
                <a:ext uri="{FF2B5EF4-FFF2-40B4-BE49-F238E27FC236}">
                  <a16:creationId xmlns:a16="http://schemas.microsoft.com/office/drawing/2014/main" id="{DEB7DDC2-0C46-C448-D94C-D554DFF41B01}"/>
                </a:ext>
              </a:extLst>
            </p:cNvPr>
            <p:cNvSpPr txBox="1">
              <a:spLocks/>
            </p:cNvSpPr>
            <p:nvPr/>
          </p:nvSpPr>
          <p:spPr>
            <a:xfrm>
              <a:off x="1029810" y="1661995"/>
              <a:ext cx="3844031" cy="369332"/>
            </a:xfrm>
            <a:prstGeom prst="rect">
              <a:avLst/>
            </a:prstGeom>
          </p:spPr>
          <p:txBody>
            <a:bodyPr vert="horz" wrap="square" lIns="36000" tIns="0" rIns="36000" bIns="0" rtlCol="0">
              <a:sp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 sz="22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1pPr>
              <a:lvl2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4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2pPr>
              <a:lvl3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 Light"/>
                  <a:ea typeface="+mn-ea"/>
                  <a:cs typeface="+mn-cs"/>
                </a:rPr>
                <a:t>FLEET CHARACTERISTICS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4D751F13-0238-8AB4-C966-C161BE6065C0}"/>
                </a:ext>
              </a:extLst>
            </p:cNvPr>
            <p:cNvSpPr txBox="1"/>
            <p:nvPr/>
          </p:nvSpPr>
          <p:spPr>
            <a:xfrm>
              <a:off x="482410" y="1499874"/>
              <a:ext cx="547400" cy="718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all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GB" sz="1800" b="1" i="0" u="none" strike="noStrike" kern="1200" cap="all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6F71A201-ED0D-242E-D771-B4E95CB811B0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4" y="2131481"/>
              <a:ext cx="4018872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5945FE84-941C-1778-0113-D94F6C79839B}"/>
              </a:ext>
            </a:extLst>
          </p:cNvPr>
          <p:cNvGrpSpPr/>
          <p:nvPr/>
        </p:nvGrpSpPr>
        <p:grpSpPr>
          <a:xfrm>
            <a:off x="6154636" y="4037177"/>
            <a:ext cx="4391431" cy="718658"/>
            <a:chOff x="482410" y="1499874"/>
            <a:chExt cx="4391431" cy="718658"/>
          </a:xfrm>
        </p:grpSpPr>
        <p:sp>
          <p:nvSpPr>
            <p:cNvPr id="58" name="Espace réservé du texte 4">
              <a:extLst>
                <a:ext uri="{FF2B5EF4-FFF2-40B4-BE49-F238E27FC236}">
                  <a16:creationId xmlns:a16="http://schemas.microsoft.com/office/drawing/2014/main" id="{34276CEE-C5A4-3192-D40A-D03FE02B64BE}"/>
                </a:ext>
              </a:extLst>
            </p:cNvPr>
            <p:cNvSpPr txBox="1">
              <a:spLocks/>
            </p:cNvSpPr>
            <p:nvPr/>
          </p:nvSpPr>
          <p:spPr>
            <a:xfrm>
              <a:off x="1029810" y="1661995"/>
              <a:ext cx="3844031" cy="369332"/>
            </a:xfrm>
            <a:prstGeom prst="rect">
              <a:avLst/>
            </a:prstGeom>
          </p:spPr>
          <p:txBody>
            <a:bodyPr vert="horz" wrap="square" lIns="36000" tIns="0" rIns="36000" bIns="0" rtlCol="0">
              <a:sp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 sz="22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1pPr>
              <a:lvl2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4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2pPr>
              <a:lvl3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 Light"/>
                  <a:ea typeface="+mn-ea"/>
                  <a:cs typeface="+mn-cs"/>
                </a:rPr>
                <a:t>FUTURE CHALLENGES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60E985E7-9082-2498-335F-0EB745D2F38C}"/>
                </a:ext>
              </a:extLst>
            </p:cNvPr>
            <p:cNvSpPr txBox="1"/>
            <p:nvPr/>
          </p:nvSpPr>
          <p:spPr>
            <a:xfrm>
              <a:off x="482410" y="1499874"/>
              <a:ext cx="547400" cy="718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all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GB" sz="1800" b="1" i="0" u="none" strike="noStrike" kern="1200" cap="all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79CE5482-91A5-7A02-CAC2-910F682176D8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4" y="2131481"/>
              <a:ext cx="4018872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650AEE9F-7EAA-9873-511E-A8772765A65A}"/>
              </a:ext>
            </a:extLst>
          </p:cNvPr>
          <p:cNvGrpSpPr/>
          <p:nvPr/>
        </p:nvGrpSpPr>
        <p:grpSpPr>
          <a:xfrm>
            <a:off x="6154636" y="2776821"/>
            <a:ext cx="5723689" cy="718658"/>
            <a:chOff x="482410" y="1499874"/>
            <a:chExt cx="5723689" cy="718658"/>
          </a:xfrm>
        </p:grpSpPr>
        <p:sp>
          <p:nvSpPr>
            <p:cNvPr id="62" name="Espace réservé du texte 4">
              <a:extLst>
                <a:ext uri="{FF2B5EF4-FFF2-40B4-BE49-F238E27FC236}">
                  <a16:creationId xmlns:a16="http://schemas.microsoft.com/office/drawing/2014/main" id="{72A162DB-FB44-F896-70A4-4CA81B7F7B28}"/>
                </a:ext>
              </a:extLst>
            </p:cNvPr>
            <p:cNvSpPr txBox="1">
              <a:spLocks/>
            </p:cNvSpPr>
            <p:nvPr/>
          </p:nvSpPr>
          <p:spPr>
            <a:xfrm>
              <a:off x="1029810" y="1661995"/>
              <a:ext cx="5176289" cy="369332"/>
            </a:xfrm>
            <a:prstGeom prst="rect">
              <a:avLst/>
            </a:prstGeom>
          </p:spPr>
          <p:txBody>
            <a:bodyPr vert="horz" wrap="square" lIns="36000" tIns="0" rIns="36000" bIns="0" rtlCol="0">
              <a:sp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 sz="22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1pPr>
              <a:lvl2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4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2pPr>
              <a:lvl3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 Light"/>
                  <a:ea typeface="+mn-ea"/>
                  <a:cs typeface="+mn-cs"/>
                </a:rPr>
                <a:t>EMPLOYEE MOBILITY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 Light"/>
                <a:ea typeface="+mn-ea"/>
                <a:cs typeface="+mn-cs"/>
              </a:endParaRP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0091B734-AA17-6E61-1D7D-E71243525720}"/>
                </a:ext>
              </a:extLst>
            </p:cNvPr>
            <p:cNvSpPr txBox="1"/>
            <p:nvPr/>
          </p:nvSpPr>
          <p:spPr>
            <a:xfrm>
              <a:off x="482410" y="1499874"/>
              <a:ext cx="547400" cy="718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all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en-GB" sz="1800" b="1" i="0" u="none" strike="noStrike" kern="1200" cap="all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640" name="Connecteur droit 639">
              <a:extLst>
                <a:ext uri="{FF2B5EF4-FFF2-40B4-BE49-F238E27FC236}">
                  <a16:creationId xmlns:a16="http://schemas.microsoft.com/office/drawing/2014/main" id="{D5D389DC-E88F-5510-4664-FF7E5DAF1543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4" y="2131481"/>
              <a:ext cx="4018872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1" name="Groupe 640">
            <a:extLst>
              <a:ext uri="{FF2B5EF4-FFF2-40B4-BE49-F238E27FC236}">
                <a16:creationId xmlns:a16="http://schemas.microsoft.com/office/drawing/2014/main" id="{371D9153-9581-B86C-F338-FC03DAB601A6}"/>
              </a:ext>
            </a:extLst>
          </p:cNvPr>
          <p:cNvGrpSpPr/>
          <p:nvPr/>
        </p:nvGrpSpPr>
        <p:grpSpPr>
          <a:xfrm>
            <a:off x="6154636" y="1516466"/>
            <a:ext cx="5581646" cy="718658"/>
            <a:chOff x="482410" y="1499874"/>
            <a:chExt cx="5581646" cy="718658"/>
          </a:xfrm>
        </p:grpSpPr>
        <p:sp>
          <p:nvSpPr>
            <p:cNvPr id="642" name="Espace réservé du texte 4">
              <a:extLst>
                <a:ext uri="{FF2B5EF4-FFF2-40B4-BE49-F238E27FC236}">
                  <a16:creationId xmlns:a16="http://schemas.microsoft.com/office/drawing/2014/main" id="{3E8B33A2-6502-F7A9-2F7A-79AB924C3E31}"/>
                </a:ext>
              </a:extLst>
            </p:cNvPr>
            <p:cNvSpPr txBox="1">
              <a:spLocks/>
            </p:cNvSpPr>
            <p:nvPr/>
          </p:nvSpPr>
          <p:spPr>
            <a:xfrm>
              <a:off x="1029810" y="1661995"/>
              <a:ext cx="5034246" cy="369332"/>
            </a:xfrm>
            <a:prstGeom prst="rect">
              <a:avLst/>
            </a:prstGeom>
          </p:spPr>
          <p:txBody>
            <a:bodyPr vert="horz" wrap="square" lIns="36000" tIns="0" rIns="36000" bIns="0" rtlCol="0">
              <a:sp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 sz="22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1pPr>
              <a:lvl2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4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2pPr>
              <a:lvl3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 Light"/>
                  <a:ea typeface="+mn-ea"/>
                  <a:cs typeface="+mn-cs"/>
                </a:rPr>
                <a:t>CONNECTED FLEETS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 Light"/>
                <a:ea typeface="+mn-ea"/>
                <a:cs typeface="+mn-cs"/>
              </a:endParaRPr>
            </a:p>
          </p:txBody>
        </p:sp>
        <p:sp>
          <p:nvSpPr>
            <p:cNvPr id="643" name="ZoneTexte 642">
              <a:extLst>
                <a:ext uri="{FF2B5EF4-FFF2-40B4-BE49-F238E27FC236}">
                  <a16:creationId xmlns:a16="http://schemas.microsoft.com/office/drawing/2014/main" id="{9D5ACF17-567B-E445-0F15-B069691BDAA2}"/>
                </a:ext>
              </a:extLst>
            </p:cNvPr>
            <p:cNvSpPr txBox="1"/>
            <p:nvPr/>
          </p:nvSpPr>
          <p:spPr>
            <a:xfrm>
              <a:off x="482410" y="1499874"/>
              <a:ext cx="547400" cy="718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all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GB" sz="1800" b="1" i="0" u="none" strike="noStrike" kern="1200" cap="all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644" name="Connecteur droit 643">
              <a:extLst>
                <a:ext uri="{FF2B5EF4-FFF2-40B4-BE49-F238E27FC236}">
                  <a16:creationId xmlns:a16="http://schemas.microsoft.com/office/drawing/2014/main" id="{597522BC-B536-4C8F-DD09-4F9FAAEA7EA7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4" y="2131481"/>
              <a:ext cx="4018872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5" name="Groupe 644">
            <a:extLst>
              <a:ext uri="{FF2B5EF4-FFF2-40B4-BE49-F238E27FC236}">
                <a16:creationId xmlns:a16="http://schemas.microsoft.com/office/drawing/2014/main" id="{A9DCCD60-E292-FAD8-028E-80FBC7818AEF}"/>
              </a:ext>
            </a:extLst>
          </p:cNvPr>
          <p:cNvGrpSpPr/>
          <p:nvPr/>
        </p:nvGrpSpPr>
        <p:grpSpPr>
          <a:xfrm>
            <a:off x="1068338" y="4036489"/>
            <a:ext cx="4391431" cy="718658"/>
            <a:chOff x="482410" y="1499874"/>
            <a:chExt cx="4391431" cy="718658"/>
          </a:xfrm>
        </p:grpSpPr>
        <p:sp>
          <p:nvSpPr>
            <p:cNvPr id="646" name="Espace réservé du texte 4">
              <a:extLst>
                <a:ext uri="{FF2B5EF4-FFF2-40B4-BE49-F238E27FC236}">
                  <a16:creationId xmlns:a16="http://schemas.microsoft.com/office/drawing/2014/main" id="{60777473-DDE7-9065-8698-62DD5A43C71D}"/>
                </a:ext>
              </a:extLst>
            </p:cNvPr>
            <p:cNvSpPr txBox="1">
              <a:spLocks/>
            </p:cNvSpPr>
            <p:nvPr/>
          </p:nvSpPr>
          <p:spPr>
            <a:xfrm>
              <a:off x="1029810" y="1661995"/>
              <a:ext cx="3844031" cy="369332"/>
            </a:xfrm>
            <a:prstGeom prst="rect">
              <a:avLst/>
            </a:prstGeom>
          </p:spPr>
          <p:txBody>
            <a:bodyPr vert="horz" wrap="square" lIns="36000" tIns="0" rIns="36000" bIns="0" rtlCol="0">
              <a:sp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 sz="22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1pPr>
              <a:lvl2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4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2pPr>
              <a:lvl3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 Light"/>
                  <a:ea typeface="+mn-ea"/>
                  <a:cs typeface="+mn-cs"/>
                </a:rPr>
                <a:t>ENERGY MIX</a:t>
              </a:r>
            </a:p>
          </p:txBody>
        </p:sp>
        <p:sp>
          <p:nvSpPr>
            <p:cNvPr id="647" name="ZoneTexte 646">
              <a:extLst>
                <a:ext uri="{FF2B5EF4-FFF2-40B4-BE49-F238E27FC236}">
                  <a16:creationId xmlns:a16="http://schemas.microsoft.com/office/drawing/2014/main" id="{39FF0B83-7B22-55A3-BB44-228F1E88CAF0}"/>
                </a:ext>
              </a:extLst>
            </p:cNvPr>
            <p:cNvSpPr txBox="1"/>
            <p:nvPr/>
          </p:nvSpPr>
          <p:spPr>
            <a:xfrm>
              <a:off x="482410" y="1499874"/>
              <a:ext cx="547400" cy="718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all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GB" sz="1800" b="1" i="0" u="none" strike="noStrike" kern="1200" cap="all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648" name="Connecteur droit 647">
              <a:extLst>
                <a:ext uri="{FF2B5EF4-FFF2-40B4-BE49-F238E27FC236}">
                  <a16:creationId xmlns:a16="http://schemas.microsoft.com/office/drawing/2014/main" id="{0B97DD2B-6FC2-2C07-7654-11A833769567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4" y="2131481"/>
              <a:ext cx="4018872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9" name="Groupe 648">
            <a:extLst>
              <a:ext uri="{FF2B5EF4-FFF2-40B4-BE49-F238E27FC236}">
                <a16:creationId xmlns:a16="http://schemas.microsoft.com/office/drawing/2014/main" id="{E9057181-35E0-6000-B8B4-0A913977FF36}"/>
              </a:ext>
            </a:extLst>
          </p:cNvPr>
          <p:cNvGrpSpPr/>
          <p:nvPr/>
        </p:nvGrpSpPr>
        <p:grpSpPr>
          <a:xfrm>
            <a:off x="1068338" y="2776133"/>
            <a:ext cx="4391431" cy="718658"/>
            <a:chOff x="482410" y="1499874"/>
            <a:chExt cx="4391431" cy="718658"/>
          </a:xfrm>
        </p:grpSpPr>
        <p:sp>
          <p:nvSpPr>
            <p:cNvPr id="650" name="Espace réservé du texte 4">
              <a:extLst>
                <a:ext uri="{FF2B5EF4-FFF2-40B4-BE49-F238E27FC236}">
                  <a16:creationId xmlns:a16="http://schemas.microsoft.com/office/drawing/2014/main" id="{DEE0FB5B-D0BB-FD8B-3D18-4572FC2D4987}"/>
                </a:ext>
              </a:extLst>
            </p:cNvPr>
            <p:cNvSpPr txBox="1">
              <a:spLocks/>
            </p:cNvSpPr>
            <p:nvPr/>
          </p:nvSpPr>
          <p:spPr>
            <a:xfrm>
              <a:off x="1029810" y="1661995"/>
              <a:ext cx="3844031" cy="369332"/>
            </a:xfrm>
            <a:prstGeom prst="rect">
              <a:avLst/>
            </a:prstGeom>
          </p:spPr>
          <p:txBody>
            <a:bodyPr vert="horz" wrap="square" lIns="36000" tIns="0" rIns="36000" bIns="0" rtlCol="0">
              <a:sp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 sz="22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1pPr>
              <a:lvl2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4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2pPr>
              <a:lvl3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 Light"/>
                  <a:ea typeface="+mn-ea"/>
                  <a:cs typeface="+mn-cs"/>
                </a:rPr>
                <a:t>FINANCING METHODS</a:t>
              </a:r>
            </a:p>
          </p:txBody>
        </p:sp>
        <p:sp>
          <p:nvSpPr>
            <p:cNvPr id="651" name="ZoneTexte 650">
              <a:extLst>
                <a:ext uri="{FF2B5EF4-FFF2-40B4-BE49-F238E27FC236}">
                  <a16:creationId xmlns:a16="http://schemas.microsoft.com/office/drawing/2014/main" id="{AF5ECC61-0A88-0A32-B73A-E6FD68631365}"/>
                </a:ext>
              </a:extLst>
            </p:cNvPr>
            <p:cNvSpPr txBox="1"/>
            <p:nvPr/>
          </p:nvSpPr>
          <p:spPr>
            <a:xfrm>
              <a:off x="482410" y="1499874"/>
              <a:ext cx="547400" cy="718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all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GB" sz="1800" b="1" i="0" u="none" strike="noStrike" kern="1200" cap="all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652" name="Connecteur droit 651">
              <a:extLst>
                <a:ext uri="{FF2B5EF4-FFF2-40B4-BE49-F238E27FC236}">
                  <a16:creationId xmlns:a16="http://schemas.microsoft.com/office/drawing/2014/main" id="{B518D89E-85B8-3CA3-D295-0FB185064CC0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4" y="2131481"/>
              <a:ext cx="4018872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5682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118C8638-95D9-D898-A47E-647D384349B5}"/>
              </a:ext>
            </a:extLst>
          </p:cNvPr>
          <p:cNvSpPr/>
          <p:nvPr/>
        </p:nvSpPr>
        <p:spPr bwMode="ltGray">
          <a:xfrm>
            <a:off x="2547434" y="1266957"/>
            <a:ext cx="2060908" cy="4503528"/>
          </a:xfrm>
          <a:prstGeom prst="rect">
            <a:avLst/>
          </a:prstGeom>
          <a:solidFill>
            <a:srgbClr val="F8B40D">
              <a:alpha val="2549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39B8022-DAAE-94EA-DDB7-5C15B85D2F98}"/>
              </a:ext>
            </a:extLst>
          </p:cNvPr>
          <p:cNvSpPr/>
          <p:nvPr/>
        </p:nvSpPr>
        <p:spPr bwMode="ltGray">
          <a:xfrm>
            <a:off x="0" y="1266602"/>
            <a:ext cx="12122150" cy="827201"/>
          </a:xfrm>
          <a:prstGeom prst="rect">
            <a:avLst/>
          </a:prstGeom>
          <a:solidFill>
            <a:srgbClr val="F8B40D">
              <a:alpha val="2549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sp>
        <p:nvSpPr>
          <p:cNvPr id="12" name="ZoneTexte Slide">
            <a:extLst>
              <a:ext uri="{FF2B5EF4-FFF2-40B4-BE49-F238E27FC236}">
                <a16:creationId xmlns:a16="http://schemas.microsoft.com/office/drawing/2014/main" id="{230014E9-41DD-5718-BDDC-6CB6481F8CED}"/>
              </a:ext>
            </a:extLst>
          </p:cNvPr>
          <p:cNvSpPr txBox="1"/>
          <p:nvPr/>
        </p:nvSpPr>
        <p:spPr>
          <a:xfrm>
            <a:off x="400398" y="648090"/>
            <a:ext cx="9639718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HOW TO READ THE RESULTS ?</a:t>
            </a:r>
          </a:p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In Greece in 2025, 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</a:rPr>
              <a:t>51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% of the companies declare that the main reason for introducing mobility solutions is: 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</a:rPr>
              <a:t>For reasons related to CSR (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corporate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</a:rPr>
              <a:t> social responsibility) policies.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: Top Corners Rounded 20">
            <a:extLst>
              <a:ext uri="{FF2B5EF4-FFF2-40B4-BE49-F238E27FC236}">
                <a16:creationId xmlns:a16="http://schemas.microsoft.com/office/drawing/2014/main" id="{FDDEBD44-90A1-6059-88C0-718ECB1A3D95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0AD0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CFCF0E-E404-D172-B822-52144D1BF69D}"/>
              </a:ext>
            </a:extLst>
          </p:cNvPr>
          <p:cNvSpPr/>
          <p:nvPr/>
        </p:nvSpPr>
        <p:spPr>
          <a:xfrm>
            <a:off x="441213" y="5877965"/>
            <a:ext cx="650140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lang="en-US" sz="800" i="1" kern="0" dirty="0">
                <a:solidFill>
                  <a:srgbClr val="FFFFFF">
                    <a:lumMod val="50000"/>
                  </a:srgbClr>
                </a:solidFill>
                <a:latin typeface="BNPP Sans Light" panose="02000503020000020004" charset="0"/>
              </a:rPr>
              <a:t>MM16.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BNPP Sans Light" panose="02000503020000020004" charset="0"/>
              </a:rPr>
              <a:t> For what reasons has your company introduced, or does your company intend to introduce, these mobility solutions?</a:t>
            </a:r>
          </a:p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BNPP Sans Light" panose="02000503020000020004" charset="0"/>
              </a:rPr>
              <a:t>Basis: companies using or considering at least one mobility solution</a:t>
            </a:r>
          </a:p>
        </p:txBody>
      </p:sp>
      <p:sp>
        <p:nvSpPr>
          <p:cNvPr id="16" name="ZoneTexte 66">
            <a:extLst>
              <a:ext uri="{FF2B5EF4-FFF2-40B4-BE49-F238E27FC236}">
                <a16:creationId xmlns:a16="http://schemas.microsoft.com/office/drawing/2014/main" id="{D71AD46A-F952-AC63-BEC7-69AE336CF13C}"/>
              </a:ext>
            </a:extLst>
          </p:cNvPr>
          <p:cNvSpPr txBox="1"/>
          <p:nvPr/>
        </p:nvSpPr>
        <p:spPr>
          <a:xfrm>
            <a:off x="6058659" y="1844369"/>
            <a:ext cx="1334463" cy="1708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CB9205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Europe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CB9205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9507A34-047C-CF29-955E-85BC014D034A}"/>
              </a:ext>
            </a:extLst>
          </p:cNvPr>
          <p:cNvGrpSpPr/>
          <p:nvPr/>
        </p:nvGrpSpPr>
        <p:grpSpPr>
          <a:xfrm>
            <a:off x="9481859" y="1356973"/>
            <a:ext cx="1334463" cy="658212"/>
            <a:chOff x="10148609" y="1442698"/>
            <a:chExt cx="1334463" cy="658212"/>
          </a:xfrm>
        </p:grpSpPr>
        <p:pic>
          <p:nvPicPr>
            <p:cNvPr id="18" name="Graphique 17">
              <a:extLst>
                <a:ext uri="{FF2B5EF4-FFF2-40B4-BE49-F238E27FC236}">
                  <a16:creationId xmlns:a16="http://schemas.microsoft.com/office/drawing/2014/main" id="{B2F4376B-A404-F6BE-99B4-C4B4A8B61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06247" y="1442698"/>
              <a:ext cx="407217" cy="407217"/>
            </a:xfrm>
            <a:prstGeom prst="rect">
              <a:avLst/>
            </a:prstGeom>
          </p:spPr>
        </p:pic>
        <p:sp>
          <p:nvSpPr>
            <p:cNvPr id="19" name="ZoneTexte 66">
              <a:extLst>
                <a:ext uri="{FF2B5EF4-FFF2-40B4-BE49-F238E27FC236}">
                  <a16:creationId xmlns:a16="http://schemas.microsoft.com/office/drawing/2014/main" id="{3C9F0F55-50DB-2BE8-BCDA-3A45E10C4D5C}"/>
                </a:ext>
              </a:extLst>
            </p:cNvPr>
            <p:cNvSpPr txBox="1"/>
            <p:nvPr/>
          </p:nvSpPr>
          <p:spPr>
            <a:xfrm>
              <a:off x="10148609" y="1930094"/>
              <a:ext cx="1334463" cy="17081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B9205"/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+mn-cs"/>
                </a:rPr>
                <a:t>Total countries</a:t>
              </a:r>
            </a:p>
          </p:txBody>
        </p:sp>
      </p:grpSp>
      <p:graphicFrame>
        <p:nvGraphicFramePr>
          <p:cNvPr id="23" name="Graphique C1">
            <a:extLst>
              <a:ext uri="{FF2B5EF4-FFF2-40B4-BE49-F238E27FC236}">
                <a16:creationId xmlns:a16="http://schemas.microsoft.com/office/drawing/2014/main" id="{A9D9E7FE-C260-5BCF-5B8A-1C2639E808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2199074"/>
              </p:ext>
            </p:extLst>
          </p:nvPr>
        </p:nvGraphicFramePr>
        <p:xfrm>
          <a:off x="2591393" y="2335365"/>
          <a:ext cx="2065750" cy="3352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5" name="ZoneTexte 44">
            <a:extLst>
              <a:ext uri="{FF2B5EF4-FFF2-40B4-BE49-F238E27FC236}">
                <a16:creationId xmlns:a16="http://schemas.microsoft.com/office/drawing/2014/main" id="{8C0FD7F3-CBE9-D03D-07DB-E2494CBA90A2}"/>
              </a:ext>
            </a:extLst>
          </p:cNvPr>
          <p:cNvSpPr txBox="1"/>
          <p:nvPr/>
        </p:nvSpPr>
        <p:spPr>
          <a:xfrm>
            <a:off x="3384252" y="2142473"/>
            <a:ext cx="2988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2025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83C1CA2-7F91-8B58-8401-9148F2794D97}"/>
              </a:ext>
            </a:extLst>
          </p:cNvPr>
          <p:cNvSpPr/>
          <p:nvPr/>
        </p:nvSpPr>
        <p:spPr>
          <a:xfrm>
            <a:off x="3181491" y="2161523"/>
            <a:ext cx="137233" cy="112854"/>
          </a:xfrm>
          <a:prstGeom prst="rect">
            <a:avLst/>
          </a:prstGeom>
          <a:solidFill>
            <a:srgbClr val="0091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graphicFrame>
        <p:nvGraphicFramePr>
          <p:cNvPr id="47" name="Graphique C1">
            <a:extLst>
              <a:ext uri="{FF2B5EF4-FFF2-40B4-BE49-F238E27FC236}">
                <a16:creationId xmlns:a16="http://schemas.microsoft.com/office/drawing/2014/main" id="{9F4D26DF-2FE0-6545-5BEE-7BFFB7EE19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5564254"/>
              </p:ext>
            </p:extLst>
          </p:nvPr>
        </p:nvGraphicFramePr>
        <p:xfrm>
          <a:off x="5862215" y="2335365"/>
          <a:ext cx="2065750" cy="3352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9" name="ZoneTexte 48">
            <a:extLst>
              <a:ext uri="{FF2B5EF4-FFF2-40B4-BE49-F238E27FC236}">
                <a16:creationId xmlns:a16="http://schemas.microsoft.com/office/drawing/2014/main" id="{2AC4D244-1E8B-1FCE-E82A-A08452528539}"/>
              </a:ext>
            </a:extLst>
          </p:cNvPr>
          <p:cNvSpPr txBox="1"/>
          <p:nvPr/>
        </p:nvSpPr>
        <p:spPr>
          <a:xfrm>
            <a:off x="6689427" y="2142473"/>
            <a:ext cx="2988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2025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1651F3F-3D9A-C842-8E9A-C38B7D2E6B32}"/>
              </a:ext>
            </a:extLst>
          </p:cNvPr>
          <p:cNvSpPr/>
          <p:nvPr/>
        </p:nvSpPr>
        <p:spPr>
          <a:xfrm>
            <a:off x="6486666" y="2161523"/>
            <a:ext cx="137233" cy="112854"/>
          </a:xfrm>
          <a:prstGeom prst="rect">
            <a:avLst/>
          </a:prstGeom>
          <a:solidFill>
            <a:srgbClr val="F0AD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cxnSp>
        <p:nvCxnSpPr>
          <p:cNvPr id="3" name="Connecteur droit 72">
            <a:extLst>
              <a:ext uri="{FF2B5EF4-FFF2-40B4-BE49-F238E27FC236}">
                <a16:creationId xmlns:a16="http://schemas.microsoft.com/office/drawing/2014/main" id="{2E1A502B-5F72-37F7-8708-2061F8EEA713}"/>
              </a:ext>
            </a:extLst>
          </p:cNvPr>
          <p:cNvCxnSpPr>
            <a:cxnSpLocks/>
          </p:cNvCxnSpPr>
          <p:nvPr/>
        </p:nvCxnSpPr>
        <p:spPr>
          <a:xfrm>
            <a:off x="8378730" y="1531720"/>
            <a:ext cx="0" cy="4076131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77">
            <a:extLst>
              <a:ext uri="{FF2B5EF4-FFF2-40B4-BE49-F238E27FC236}">
                <a16:creationId xmlns:a16="http://schemas.microsoft.com/office/drawing/2014/main" id="{7D556BA4-77BE-2BA1-CF52-C0DD5AF43477}"/>
              </a:ext>
            </a:extLst>
          </p:cNvPr>
          <p:cNvSpPr txBox="1"/>
          <p:nvPr/>
        </p:nvSpPr>
        <p:spPr>
          <a:xfrm>
            <a:off x="84683" y="1845992"/>
            <a:ext cx="211641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lvl="0" algn="l" defTabSz="914400">
              <a:defRPr/>
            </a:pPr>
            <a:r>
              <a:rPr lang="en-GB" sz="1200" dirty="0">
                <a:solidFill>
                  <a:srgbClr val="FFFFFF"/>
                </a:solidFill>
                <a:highlight>
                  <a:srgbClr val="CB9205"/>
                </a:highlight>
                <a:latin typeface="BNPP Sans" panose="02000000000000000000" charset="0"/>
              </a:rPr>
              <a:t>IN %</a:t>
            </a:r>
            <a:endParaRPr lang="en-GB" sz="1200" dirty="0">
              <a:solidFill>
                <a:srgbClr val="CB9205"/>
              </a:solidFill>
              <a:latin typeface="BNPP Sans" panose="02000000000000000000" charset="0"/>
            </a:endParaRPr>
          </a:p>
        </p:txBody>
      </p:sp>
      <p:sp>
        <p:nvSpPr>
          <p:cNvPr id="9" name="Sous-titre 34">
            <a:extLst>
              <a:ext uri="{FF2B5EF4-FFF2-40B4-BE49-F238E27FC236}">
                <a16:creationId xmlns:a16="http://schemas.microsoft.com/office/drawing/2014/main" id="{D693712D-48B9-8F60-1F2F-66015685432A}"/>
              </a:ext>
            </a:extLst>
          </p:cNvPr>
          <p:cNvSpPr txBox="1">
            <a:spLocks/>
          </p:cNvSpPr>
          <p:nvPr/>
        </p:nvSpPr>
        <p:spPr>
          <a:xfrm>
            <a:off x="400398" y="133526"/>
            <a:ext cx="7338327" cy="307216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120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 pitchFamily="2" charset="0"/>
                <a:ea typeface="+mn-ea"/>
                <a:cs typeface="+mn-cs"/>
              </a:rPr>
              <a:t>Reasons for implementing mobility solutions</a:t>
            </a:r>
          </a:p>
        </p:txBody>
      </p:sp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9296A7AA-00A3-11BD-F38F-05CF85D64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545290"/>
              </p:ext>
            </p:extLst>
          </p:nvPr>
        </p:nvGraphicFramePr>
        <p:xfrm>
          <a:off x="119290" y="2308224"/>
          <a:ext cx="2381998" cy="343852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381998">
                  <a:extLst>
                    <a:ext uri="{9D8B030D-6E8A-4147-A177-3AD203B41FA5}">
                      <a16:colId xmlns:a16="http://schemas.microsoft.com/office/drawing/2014/main" val="3117592185"/>
                    </a:ext>
                  </a:extLst>
                </a:gridCol>
              </a:tblGrid>
              <a:tr h="42981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kern="1200" noProof="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For reasons related to CSR (</a:t>
                      </a: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Arial" panose="020B0604020202020204" pitchFamily="34" charset="0"/>
                        </a:rPr>
                        <a:t>corporate</a:t>
                      </a:r>
                      <a:r>
                        <a:rPr lang="en-US" sz="1050" b="0" kern="1200" noProof="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social responsibility) policies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18216297"/>
                  </a:ext>
                </a:extLst>
              </a:tr>
              <a:tr h="42981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kern="1200" noProof="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Because of HR related needs like talent recruitment, retaining employees etc.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25520928"/>
                  </a:ext>
                </a:extLst>
              </a:tr>
              <a:tr h="42981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kern="1200" noProof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To improve employer branding / company attractiveness for employees</a:t>
                      </a:r>
                      <a:endParaRPr lang="en-US" sz="1050" b="0" kern="1200" noProof="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95298090"/>
                  </a:ext>
                </a:extLst>
              </a:tr>
              <a:tr h="42981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kern="1200" noProof="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Because of tax benefits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3768059"/>
                  </a:ext>
                </a:extLst>
              </a:tr>
              <a:tr h="42981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kern="1200" noProof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To anticipate upcoming regulations</a:t>
                      </a:r>
                      <a:endParaRPr lang="en-US" sz="1050" b="0" kern="1200" noProof="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81440135"/>
                  </a:ext>
                </a:extLst>
              </a:tr>
              <a:tr h="42981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kern="1200" noProof="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To answer specific requests of some employees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90455133"/>
                  </a:ext>
                </a:extLst>
              </a:tr>
              <a:tr h="42981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kern="1200" noProof="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To improve employees productivity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70639019"/>
                  </a:ext>
                </a:extLst>
              </a:tr>
              <a:tr h="42981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kern="1200" noProof="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For cost efficiency (by reducing parking and fuel </a:t>
                      </a:r>
                      <a:r>
                        <a:rPr lang="en-US" sz="1050" b="0" kern="1200" noProof="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reimbursment</a:t>
                      </a:r>
                      <a:r>
                        <a:rPr lang="en-US" sz="1050" b="0" kern="1200" noProof="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expenses)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30720294"/>
                  </a:ext>
                </a:extLst>
              </a:tr>
            </a:tbl>
          </a:graphicData>
        </a:graphic>
      </p:graphicFrame>
      <p:pic>
        <p:nvPicPr>
          <p:cNvPr id="13" name="Graphique 12">
            <a:extLst>
              <a:ext uri="{FF2B5EF4-FFF2-40B4-BE49-F238E27FC236}">
                <a16:creationId xmlns:a16="http://schemas.microsoft.com/office/drawing/2014/main" id="{883228E2-A96C-CE3E-1E03-F9CEEECAC9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11758" y="1356973"/>
            <a:ext cx="426130" cy="4356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9D05A47-8F26-AE3E-A656-00F9B90276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736" y="1459518"/>
            <a:ext cx="439200" cy="4392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62618B7-07DC-97CB-16E2-B689E1E6D388}"/>
              </a:ext>
            </a:extLst>
          </p:cNvPr>
          <p:cNvSpPr txBox="1"/>
          <p:nvPr/>
        </p:nvSpPr>
        <p:spPr>
          <a:xfrm>
            <a:off x="11115060" y="171182"/>
            <a:ext cx="1016092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100" kern="0" dirty="0">
                <a:latin typeface="BNPP Sans Light" panose="02000503020000020004" charset="0"/>
              </a:rPr>
              <a:t>New question</a:t>
            </a:r>
          </a:p>
        </p:txBody>
      </p:sp>
      <p:graphicFrame>
        <p:nvGraphicFramePr>
          <p:cNvPr id="5" name="Graphique C1">
            <a:extLst>
              <a:ext uri="{FF2B5EF4-FFF2-40B4-BE49-F238E27FC236}">
                <a16:creationId xmlns:a16="http://schemas.microsoft.com/office/drawing/2014/main" id="{302DBB9D-6F30-9193-FB64-78E59723E4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6986646"/>
              </p:ext>
            </p:extLst>
          </p:nvPr>
        </p:nvGraphicFramePr>
        <p:xfrm>
          <a:off x="9228114" y="2335365"/>
          <a:ext cx="2065750" cy="3352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2406088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igne d’horizon de Shanghai">
            <a:extLst>
              <a:ext uri="{FF2B5EF4-FFF2-40B4-BE49-F238E27FC236}">
                <a16:creationId xmlns:a16="http://schemas.microsoft.com/office/drawing/2014/main" id="{84954483-7BB4-F5A6-0BF1-98B1F42BE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78" b="4248"/>
          <a:stretch/>
        </p:blipFill>
        <p:spPr>
          <a:xfrm>
            <a:off x="0" y="-9051"/>
            <a:ext cx="12122150" cy="48707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A9C86C-FC3E-4D39-7A72-D373825CCAF6}"/>
              </a:ext>
            </a:extLst>
          </p:cNvPr>
          <p:cNvSpPr/>
          <p:nvPr/>
        </p:nvSpPr>
        <p:spPr>
          <a:xfrm>
            <a:off x="1295401" y="177800"/>
            <a:ext cx="3371850" cy="5130800"/>
          </a:xfrm>
          <a:prstGeom prst="rect">
            <a:avLst/>
          </a:prstGeom>
          <a:solidFill>
            <a:srgbClr val="265E6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3C4D0FA-9E01-EE16-92E5-25F313A8DA21}"/>
              </a:ext>
            </a:extLst>
          </p:cNvPr>
          <p:cNvSpPr txBox="1">
            <a:spLocks/>
          </p:cNvSpPr>
          <p:nvPr/>
        </p:nvSpPr>
        <p:spPr>
          <a:xfrm>
            <a:off x="1686241" y="2093632"/>
            <a:ext cx="2886691" cy="7907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1670" rtl="0" eaLnBrk="1" latinLnBrk="0" hangingPunct="1">
              <a:spcBef>
                <a:spcPct val="0"/>
              </a:spcBef>
              <a:buNone/>
              <a:defRPr sz="29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0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" panose="02000000000000000000" charset="0"/>
                <a:ea typeface="+mj-ea"/>
                <a:cs typeface="Arial" panose="020B0604020202020204" pitchFamily="34" charset="0"/>
              </a:rPr>
              <a:t>Future challenges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398457C-98B5-22B6-E476-CC29B3FE775E}"/>
              </a:ext>
            </a:extLst>
          </p:cNvPr>
          <p:cNvSpPr txBox="1">
            <a:spLocks/>
          </p:cNvSpPr>
          <p:nvPr/>
        </p:nvSpPr>
        <p:spPr>
          <a:xfrm>
            <a:off x="1686242" y="595032"/>
            <a:ext cx="2739708" cy="7907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1670" rtl="0" eaLnBrk="1" latinLnBrk="0" hangingPunct="1">
              <a:spcBef>
                <a:spcPct val="0"/>
              </a:spcBef>
              <a:buNone/>
              <a:defRPr sz="29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9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/>
                <a:ea typeface="+mj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E13AB8-C975-B6FC-B4A3-4B665136E45B}"/>
              </a:ext>
            </a:extLst>
          </p:cNvPr>
          <p:cNvSpPr/>
          <p:nvPr/>
        </p:nvSpPr>
        <p:spPr>
          <a:xfrm>
            <a:off x="1295400" y="3644900"/>
            <a:ext cx="3371849" cy="1663700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A691FE0-C554-FDA7-DE92-8F58BED4624C}"/>
              </a:ext>
            </a:extLst>
          </p:cNvPr>
          <p:cNvSpPr txBox="1"/>
          <p:nvPr/>
        </p:nvSpPr>
        <p:spPr>
          <a:xfrm>
            <a:off x="1539260" y="3847904"/>
            <a:ext cx="3033673" cy="133339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l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 ExtraBold" pitchFamily="50" charset="0"/>
                <a:ea typeface="+mn-ea"/>
                <a:cs typeface="Arial"/>
              </a:rPr>
              <a:t>What are the future challenges for fleet management in the coming years?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Condensed ExtraBold" pitchFamily="50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3513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Top Corners Rounded 20">
            <a:extLst>
              <a:ext uri="{FF2B5EF4-FFF2-40B4-BE49-F238E27FC236}">
                <a16:creationId xmlns:a16="http://schemas.microsoft.com/office/drawing/2014/main" id="{DDB67C58-72C8-FC69-559D-BB0EEFED58E1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65E6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ous-titre 34">
            <a:extLst>
              <a:ext uri="{FF2B5EF4-FFF2-40B4-BE49-F238E27FC236}">
                <a16:creationId xmlns:a16="http://schemas.microsoft.com/office/drawing/2014/main" id="{9C86DE5E-6DE5-618D-28C2-E99BF32183A0}"/>
              </a:ext>
            </a:extLst>
          </p:cNvPr>
          <p:cNvSpPr txBox="1">
            <a:spLocks/>
          </p:cNvSpPr>
          <p:nvPr/>
        </p:nvSpPr>
        <p:spPr>
          <a:xfrm>
            <a:off x="377722" y="127594"/>
            <a:ext cx="6659406" cy="358673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120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 pitchFamily="2" charset="0"/>
                <a:ea typeface="+mn-ea"/>
                <a:cs typeface="+mn-cs"/>
              </a:rPr>
              <a:t>FUTURE CHALLENGES key insights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0EFA5379-0E35-3500-2489-05C2F717F62F}"/>
              </a:ext>
            </a:extLst>
          </p:cNvPr>
          <p:cNvCxnSpPr>
            <a:cxnSpLocks/>
          </p:cNvCxnSpPr>
          <p:nvPr/>
        </p:nvCxnSpPr>
        <p:spPr>
          <a:xfrm>
            <a:off x="483399" y="3246275"/>
            <a:ext cx="0" cy="1180002"/>
          </a:xfrm>
          <a:prstGeom prst="line">
            <a:avLst/>
          </a:prstGeom>
          <a:noFill/>
          <a:ln w="6350" cap="flat" cmpd="sng" algn="ctr">
            <a:solidFill>
              <a:srgbClr val="265E65"/>
            </a:solidFill>
            <a:prstDash val="solid"/>
            <a:miter lim="800000"/>
          </a:ln>
          <a:effectLst/>
        </p:spPr>
      </p:cxn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2E80A71F-8804-E750-F060-CE34D553EC0F}"/>
              </a:ext>
            </a:extLst>
          </p:cNvPr>
          <p:cNvSpPr txBox="1">
            <a:spLocks/>
          </p:cNvSpPr>
          <p:nvPr/>
        </p:nvSpPr>
        <p:spPr>
          <a:xfrm>
            <a:off x="787295" y="3202224"/>
            <a:ext cx="10926914" cy="1224053"/>
          </a:xfrm>
          <a:prstGeom prst="rect">
            <a:avLst/>
          </a:prstGeom>
        </p:spPr>
        <p:txBody>
          <a:bodyPr vert="horz" wrap="square" lIns="35770" tIns="0" rIns="3577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17" fontAlgn="ctr">
              <a:spcAft>
                <a:spcPts val="0"/>
              </a:spcAft>
            </a:pP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In terms of future fleet challenges, fleet electrification remains high on the agenda, although the weight of restrictive public policies on ICE appear to be less of a concern</a:t>
            </a:r>
          </a:p>
          <a:p>
            <a:pPr defTabSz="914217" fontAlgn="ctr">
              <a:spcAft>
                <a:spcPts val="0"/>
              </a:spcAft>
            </a:pP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Implementing alternative energy technologies (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29%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) remains the #1 challenge, closely followed by mitigating the increase of TCO (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25%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), inducing more responsible driving (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25%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), while adaptation to restrictive public policies on ICE (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24%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) tends to drop vs 2024. Other challenges are close and relatively stable compared to the previous year, except adaptation to new ways of working (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19%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) which is dropping too. 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D79D51E-6BAA-CE6D-9CA8-19C9BA1BC412}"/>
              </a:ext>
            </a:extLst>
          </p:cNvPr>
          <p:cNvCxnSpPr>
            <a:cxnSpLocks/>
          </p:cNvCxnSpPr>
          <p:nvPr/>
        </p:nvCxnSpPr>
        <p:spPr>
          <a:xfrm>
            <a:off x="483399" y="1366860"/>
            <a:ext cx="0" cy="1312894"/>
          </a:xfrm>
          <a:prstGeom prst="line">
            <a:avLst/>
          </a:prstGeom>
          <a:noFill/>
          <a:ln w="635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5C0E8A73-2497-5596-C3CF-B2ABFD5B0AA6}"/>
              </a:ext>
            </a:extLst>
          </p:cNvPr>
          <p:cNvSpPr txBox="1">
            <a:spLocks/>
          </p:cNvSpPr>
          <p:nvPr/>
        </p:nvSpPr>
        <p:spPr>
          <a:xfrm>
            <a:off x="801040" y="1343298"/>
            <a:ext cx="10864311" cy="1336456"/>
          </a:xfrm>
          <a:prstGeom prst="rect">
            <a:avLst/>
          </a:prstGeom>
        </p:spPr>
        <p:txBody>
          <a:bodyPr vert="horz" wrap="square" lIns="35565" tIns="0" rIns="35565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3463">
              <a:spcBef>
                <a:spcPts val="198"/>
              </a:spcBef>
              <a:spcAft>
                <a:spcPts val="0"/>
              </a:spcAft>
              <a:defRPr/>
            </a:pPr>
            <a:r>
              <a:rPr lang="en-US" sz="1591" dirty="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Greek companies significantly committed to decarbonization strategies</a:t>
            </a:r>
          </a:p>
          <a:p>
            <a:pPr lvl="3" defTabSz="903463">
              <a:spcBef>
                <a:spcPts val="198"/>
              </a:spcBef>
              <a:defRPr/>
            </a:pPr>
            <a:r>
              <a:rPr lang="en-US" sz="1591" dirty="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22% 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already have targeted decarbonization goals, and </a:t>
            </a:r>
            <a:r>
              <a:rPr lang="en-US" sz="1591" dirty="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28%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are currently evaluating such goals, showing a growing awareness of corporate decarbonization – significantly above the European average (13% with decarbonization goals), while Medium companies (29%) seem to be more advanced than Large (22%) and Small companies (19%). </a:t>
            </a:r>
          </a:p>
          <a:p>
            <a:pPr lvl="3" defTabSz="903463">
              <a:spcBef>
                <a:spcPts val="198"/>
              </a:spcBef>
              <a:defRPr/>
            </a:pP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A rather significant weight of employee mobility in these decarbonization strategies: among those with decarbonization targets, </a:t>
            </a:r>
            <a:r>
              <a:rPr lang="en-US" sz="1591" dirty="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18%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consider employee mobility as significant contributor to their decarbonization target, while 46% consider it a moderate contributor.</a:t>
            </a:r>
            <a:endParaRPr lang="en-US" sz="1186" dirty="0">
              <a:solidFill>
                <a:srgbClr val="3C3C3C"/>
              </a:solidFill>
              <a:latin typeface="BNPP Sans Light" panose="0200050302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077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 idx="4294967295"/>
          </p:nvPr>
        </p:nvSpPr>
        <p:spPr>
          <a:xfrm>
            <a:off x="-328314" y="1798149"/>
            <a:ext cx="5069495" cy="790798"/>
          </a:xfrm>
        </p:spPr>
        <p:txBody>
          <a:bodyPr>
            <a:noAutofit/>
          </a:bodyPr>
          <a:lstStyle/>
          <a:p>
            <a:pPr algn="ctr"/>
            <a:r>
              <a:rPr lang="pt-PT" sz="6600" dirty="0">
                <a:solidFill>
                  <a:schemeClr val="bg1"/>
                </a:solidFill>
                <a:latin typeface="BNPP Sans" panose="02000000000000000000" pitchFamily="50" charset="0"/>
                <a:cs typeface="Arial" panose="020B0604020202020204" pitchFamily="34" charset="0"/>
              </a:rPr>
              <a:t>thank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0CA499D-B7B8-0D10-229E-754CCEE44C6A}"/>
              </a:ext>
            </a:extLst>
          </p:cNvPr>
          <p:cNvSpPr txBox="1">
            <a:spLocks/>
          </p:cNvSpPr>
          <p:nvPr/>
        </p:nvSpPr>
        <p:spPr>
          <a:xfrm>
            <a:off x="-328314" y="2638996"/>
            <a:ext cx="5069495" cy="7907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1670" rtl="0" eaLnBrk="1" latinLnBrk="0" hangingPunct="1">
              <a:spcBef>
                <a:spcPct val="0"/>
              </a:spcBef>
              <a:buNone/>
              <a:defRPr sz="29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121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66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" panose="02000000000000000000" pitchFamily="50" charset="0"/>
                <a:ea typeface="+mj-ea"/>
                <a:cs typeface="Arial" panose="020B0604020202020204" pitchFamily="34" charset="0"/>
              </a:rPr>
              <a:t>you</a:t>
            </a:r>
          </a:p>
        </p:txBody>
      </p:sp>
      <p:pic>
        <p:nvPicPr>
          <p:cNvPr id="4" name="Image 3" descr="Une image contenant arbre, plein air, personne, Vélo - Équipement et matériel&#10;&#10;Description générée automatiquement">
            <a:extLst>
              <a:ext uri="{FF2B5EF4-FFF2-40B4-BE49-F238E27FC236}">
                <a16:creationId xmlns:a16="http://schemas.microsoft.com/office/drawing/2014/main" id="{101C3821-9BB6-F2E4-9816-75E8940534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206" y="1100901"/>
            <a:ext cx="4607859" cy="46577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F7CDD00-4F0D-8E0C-FB8C-73E902F8ED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205" y="1100900"/>
            <a:ext cx="4607859" cy="46577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8420A2C-8DC8-75E9-AE17-C9768086EF7F}"/>
              </a:ext>
            </a:extLst>
          </p:cNvPr>
          <p:cNvSpPr/>
          <p:nvPr/>
        </p:nvSpPr>
        <p:spPr>
          <a:xfrm>
            <a:off x="9161689" y="210004"/>
            <a:ext cx="381000" cy="1333500"/>
          </a:xfrm>
          <a:prstGeom prst="rect">
            <a:avLst/>
          </a:prstGeom>
          <a:solidFill>
            <a:srgbClr val="00915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99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7965CD7-BE79-6427-D2D1-B1EC1F4D28FA}"/>
              </a:ext>
            </a:extLst>
          </p:cNvPr>
          <p:cNvSpPr/>
          <p:nvPr/>
        </p:nvSpPr>
        <p:spPr>
          <a:xfrm>
            <a:off x="6261723" y="1879914"/>
            <a:ext cx="5850163" cy="375422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895" tIns="89463" rIns="90895" bIns="894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05759"/>
            <a:endParaRPr lang="fr-FR" sz="139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Rectangle: Top Corners Rounded 20">
            <a:extLst>
              <a:ext uri="{FF2B5EF4-FFF2-40B4-BE49-F238E27FC236}">
                <a16:creationId xmlns:a16="http://schemas.microsoft.com/office/drawing/2014/main" id="{01145660-85A2-967B-56CC-B488C37D7DA9}"/>
              </a:ext>
            </a:extLst>
          </p:cNvPr>
          <p:cNvSpPr/>
          <p:nvPr/>
        </p:nvSpPr>
        <p:spPr>
          <a:xfrm rot="5400000">
            <a:off x="3449406" y="-3446009"/>
            <a:ext cx="603493" cy="749386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895" tIns="89463" rIns="90895" bIns="894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05759"/>
            <a:endParaRPr lang="en-GB" sz="1392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70" name="ZoneTexte 669">
            <a:extLst>
              <a:ext uri="{FF2B5EF4-FFF2-40B4-BE49-F238E27FC236}">
                <a16:creationId xmlns:a16="http://schemas.microsoft.com/office/drawing/2014/main" id="{852AE2ED-9CEB-B7AF-DAA9-9D1C864E5548}"/>
              </a:ext>
            </a:extLst>
          </p:cNvPr>
          <p:cNvSpPr txBox="1"/>
          <p:nvPr/>
        </p:nvSpPr>
        <p:spPr>
          <a:xfrm>
            <a:off x="1451080" y="2227858"/>
            <a:ext cx="2460436" cy="714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9006">
              <a:lnSpc>
                <a:spcPct val="90000"/>
              </a:lnSpc>
              <a:spcBef>
                <a:spcPts val="597"/>
              </a:spcBef>
              <a:defRPr/>
            </a:pPr>
            <a:r>
              <a:rPr lang="en-GB" sz="4374" b="1" cap="all" dirty="0">
                <a:solidFill>
                  <a:srgbClr val="00915A"/>
                </a:solidFill>
                <a:latin typeface="BNPP Sans" panose="02000000000000000000" charset="0"/>
                <a:cs typeface="Arial" panose="020B0604020202020204" pitchFamily="34" charset="0"/>
              </a:rPr>
              <a:t>8,061</a:t>
            </a:r>
            <a:endParaRPr lang="en-GB" sz="1790" b="1" cap="all" dirty="0">
              <a:solidFill>
                <a:srgbClr val="00915A"/>
              </a:solidFill>
              <a:latin typeface="BNPP Sans" panose="02000000000000000000" charset="0"/>
              <a:cs typeface="Arial" panose="020B0604020202020204" pitchFamily="34" charset="0"/>
            </a:endParaRPr>
          </a:p>
        </p:txBody>
      </p:sp>
      <p:sp>
        <p:nvSpPr>
          <p:cNvPr id="671" name="ZoneTexte 670">
            <a:extLst>
              <a:ext uri="{FF2B5EF4-FFF2-40B4-BE49-F238E27FC236}">
                <a16:creationId xmlns:a16="http://schemas.microsoft.com/office/drawing/2014/main" id="{4AC0E6DD-BA45-9413-9300-29B6291804E0}"/>
              </a:ext>
            </a:extLst>
          </p:cNvPr>
          <p:cNvSpPr txBox="1"/>
          <p:nvPr/>
        </p:nvSpPr>
        <p:spPr>
          <a:xfrm>
            <a:off x="3055641" y="2075221"/>
            <a:ext cx="1926576" cy="82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9006">
              <a:defRPr/>
            </a:pPr>
            <a:r>
              <a:rPr lang="en-GB" sz="1591" dirty="0">
                <a:solidFill>
                  <a:srgbClr val="00915A"/>
                </a:solidFill>
                <a:latin typeface="BNPP Sans" panose="02000000000000000000" charset="0"/>
                <a:cs typeface="Arial" panose="020B0604020202020204" pitchFamily="34" charset="0"/>
              </a:rPr>
              <a:t>INTERVIEWS WITH CORPORATE FLEET DECISION MAKERS</a:t>
            </a:r>
            <a:endParaRPr lang="en-GB" sz="1591" dirty="0">
              <a:solidFill>
                <a:srgbClr val="00915A"/>
              </a:solidFill>
              <a:latin typeface="BNPP Sans" panose="02000000000000000000" charset="0"/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DA1D2C70-1F8A-2690-19E3-67D9E5FD0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4574" y="1985742"/>
            <a:ext cx="429603" cy="754148"/>
          </a:xfrm>
          <a:prstGeom prst="rect">
            <a:avLst/>
          </a:prstGeom>
        </p:spPr>
      </p:pic>
      <p:sp>
        <p:nvSpPr>
          <p:cNvPr id="8" name="Sous-titre 34">
            <a:extLst>
              <a:ext uri="{FF2B5EF4-FFF2-40B4-BE49-F238E27FC236}">
                <a16:creationId xmlns:a16="http://schemas.microsoft.com/office/drawing/2014/main" id="{BC9049BB-BDBB-F042-D62B-02DDFB44EBE7}"/>
              </a:ext>
            </a:extLst>
          </p:cNvPr>
          <p:cNvSpPr txBox="1">
            <a:spLocks/>
          </p:cNvSpPr>
          <p:nvPr/>
        </p:nvSpPr>
        <p:spPr>
          <a:xfrm>
            <a:off x="411591" y="147273"/>
            <a:ext cx="6619721" cy="356536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04523">
              <a:spcBef>
                <a:spcPts val="264"/>
              </a:spcBef>
              <a:buClr>
                <a:srgbClr val="52CDC5"/>
              </a:buClr>
            </a:pPr>
            <a:r>
              <a:rPr lang="en-US" sz="1989" b="1" cap="all" spc="298" dirty="0">
                <a:solidFill>
                  <a:srgbClr val="FFFFFF"/>
                </a:solidFill>
                <a:latin typeface="BNPP Sans Condensed" panose="02000000000000000000" pitchFamily="2" charset="0"/>
              </a:rPr>
              <a:t>SURVEY OVERVIEW</a:t>
            </a:r>
          </a:p>
        </p:txBody>
      </p:sp>
      <p:sp>
        <p:nvSpPr>
          <p:cNvPr id="10" name="Ignore">
            <a:extLst>
              <a:ext uri="{FF2B5EF4-FFF2-40B4-BE49-F238E27FC236}">
                <a16:creationId xmlns:a16="http://schemas.microsoft.com/office/drawing/2014/main" id="{CB4B9E1F-0B70-9122-CEE9-CB8E95D84214}"/>
              </a:ext>
            </a:extLst>
          </p:cNvPr>
          <p:cNvSpPr txBox="1"/>
          <p:nvPr/>
        </p:nvSpPr>
        <p:spPr>
          <a:xfrm>
            <a:off x="842264" y="3667050"/>
            <a:ext cx="2177235" cy="581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09006">
              <a:defRPr/>
            </a:pPr>
            <a:r>
              <a:rPr lang="en-GB" sz="1591" dirty="0">
                <a:solidFill>
                  <a:srgbClr val="00915A"/>
                </a:solidFill>
                <a:latin typeface="BNPP Sans" panose="02000000000000000000" charset="0"/>
                <a:cs typeface="Arial" panose="020B0604020202020204" pitchFamily="34" charset="0"/>
              </a:rPr>
              <a:t>20-MINUTE </a:t>
            </a:r>
          </a:p>
          <a:p>
            <a:pPr algn="ctr" defTabSz="909006">
              <a:defRPr/>
            </a:pPr>
            <a:r>
              <a:rPr lang="en-GB" sz="1591" dirty="0">
                <a:solidFill>
                  <a:srgbClr val="00915A"/>
                </a:solidFill>
                <a:latin typeface="BNPP Sans" panose="02000000000000000000" charset="0"/>
                <a:cs typeface="Arial" panose="020B0604020202020204" pitchFamily="34" charset="0"/>
              </a:rPr>
              <a:t>PHONE INTERVIEWS</a:t>
            </a:r>
            <a:endParaRPr lang="en-GB" sz="1094" dirty="0">
              <a:solidFill>
                <a:srgbClr val="00915A"/>
              </a:solidFill>
              <a:latin typeface="BNPP Sans Light" panose="0200050302000002000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6363FEC-4117-562A-2BD0-6554A21822DB}"/>
              </a:ext>
            </a:extLst>
          </p:cNvPr>
          <p:cNvGrpSpPr/>
          <p:nvPr/>
        </p:nvGrpSpPr>
        <p:grpSpPr>
          <a:xfrm>
            <a:off x="3440759" y="3248983"/>
            <a:ext cx="1272696" cy="1336745"/>
            <a:chOff x="681035" y="3609099"/>
            <a:chExt cx="1280325" cy="1344759"/>
          </a:xfrm>
        </p:grpSpPr>
        <p:grpSp>
          <p:nvGrpSpPr>
            <p:cNvPr id="762" name="Groupe 761">
              <a:extLst>
                <a:ext uri="{FF2B5EF4-FFF2-40B4-BE49-F238E27FC236}">
                  <a16:creationId xmlns:a16="http://schemas.microsoft.com/office/drawing/2014/main" id="{0A3301EE-5707-F69D-B738-298121459937}"/>
                </a:ext>
              </a:extLst>
            </p:cNvPr>
            <p:cNvGrpSpPr/>
            <p:nvPr/>
          </p:nvGrpSpPr>
          <p:grpSpPr>
            <a:xfrm>
              <a:off x="681035" y="3609099"/>
              <a:ext cx="1280325" cy="1344759"/>
              <a:chOff x="355440" y="5055443"/>
              <a:chExt cx="1599487" cy="1679983"/>
            </a:xfrm>
          </p:grpSpPr>
          <p:grpSp>
            <p:nvGrpSpPr>
              <p:cNvPr id="763" name="Groupe 762">
                <a:extLst>
                  <a:ext uri="{FF2B5EF4-FFF2-40B4-BE49-F238E27FC236}">
                    <a16:creationId xmlns:a16="http://schemas.microsoft.com/office/drawing/2014/main" id="{65154ACF-854D-D18F-9EA2-AE401A1B0C8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56583" y="5405207"/>
                <a:ext cx="1598344" cy="1330219"/>
                <a:chOff x="163706" y="-2157990"/>
                <a:chExt cx="9616368" cy="8003205"/>
              </a:xfrm>
            </p:grpSpPr>
            <p:pic>
              <p:nvPicPr>
                <p:cNvPr id="765" name="Graphique 764">
                  <a:extLst>
                    <a:ext uri="{FF2B5EF4-FFF2-40B4-BE49-F238E27FC236}">
                      <a16:creationId xmlns:a16="http://schemas.microsoft.com/office/drawing/2014/main" id="{16116A33-8015-6733-0842-914E947ACD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78754" y="1742032"/>
                  <a:ext cx="3519180" cy="1874346"/>
                </a:xfrm>
                <a:prstGeom prst="rect">
                  <a:avLst/>
                </a:prstGeom>
              </p:spPr>
            </p:pic>
            <p:sp>
              <p:nvSpPr>
                <p:cNvPr id="766" name="Forme libre : forme 765">
                  <a:extLst>
                    <a:ext uri="{FF2B5EF4-FFF2-40B4-BE49-F238E27FC236}">
                      <a16:creationId xmlns:a16="http://schemas.microsoft.com/office/drawing/2014/main" id="{CCC12812-3E04-5D13-357E-8E442D7CB0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3706" y="-1196353"/>
                  <a:ext cx="9616367" cy="7041568"/>
                </a:xfrm>
                <a:custGeom>
                  <a:avLst/>
                  <a:gdLst>
                    <a:gd name="connsiteX0" fmla="*/ 0 w 4572000"/>
                    <a:gd name="connsiteY0" fmla="*/ 0 h 4191000"/>
                    <a:gd name="connsiteX1" fmla="*/ 4572000 w 4572000"/>
                    <a:gd name="connsiteY1" fmla="*/ 0 h 4191000"/>
                    <a:gd name="connsiteX2" fmla="*/ 4572000 w 4572000"/>
                    <a:gd name="connsiteY2" fmla="*/ 4191000 h 4191000"/>
                    <a:gd name="connsiteX3" fmla="*/ 0 w 4572000"/>
                    <a:gd name="connsiteY3" fmla="*/ 4191000 h 4191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72000" h="4191000">
                      <a:moveTo>
                        <a:pt x="0" y="0"/>
                      </a:moveTo>
                      <a:lnTo>
                        <a:pt x="4572000" y="0"/>
                      </a:lnTo>
                      <a:lnTo>
                        <a:pt x="4572000" y="4191000"/>
                      </a:lnTo>
                      <a:lnTo>
                        <a:pt x="0" y="4191000"/>
                      </a:lnTo>
                      <a:close/>
                    </a:path>
                  </a:pathLst>
                </a:custGeom>
                <a:solidFill>
                  <a:srgbClr val="3E7E57"/>
                </a:solidFill>
                <a:ln w="76200" cap="flat">
                  <a:noFill/>
                  <a:prstDash val="solid"/>
                  <a:miter/>
                </a:ln>
              </p:spPr>
              <p:txBody>
                <a:bodyPr lIns="17893" tIns="0" rIns="0" bIns="0" rtlCol="0" anchor="ctr"/>
                <a:lstStyle/>
                <a:p>
                  <a:pPr defTabSz="909006">
                    <a:defRPr/>
                  </a:pPr>
                  <a:endParaRPr lang="en-GB" sz="3181" kern="0" dirty="0">
                    <a:solidFill>
                      <a:srgbClr val="000000"/>
                    </a:solidFill>
                    <a:latin typeface="BNPP Sans" panose="02000000000000000000" charset="0"/>
                  </a:endParaRPr>
                </a:p>
              </p:txBody>
            </p:sp>
            <p:sp>
              <p:nvSpPr>
                <p:cNvPr id="767" name="Forme libre : forme 766">
                  <a:extLst>
                    <a:ext uri="{FF2B5EF4-FFF2-40B4-BE49-F238E27FC236}">
                      <a16:creationId xmlns:a16="http://schemas.microsoft.com/office/drawing/2014/main" id="{72A2C206-7AB2-1AAC-CE2B-9F294C826E6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3706" y="246102"/>
                  <a:ext cx="9616367" cy="5326494"/>
                </a:xfrm>
                <a:custGeom>
                  <a:avLst/>
                  <a:gdLst>
                    <a:gd name="connsiteX0" fmla="*/ 4572000 w 4572000"/>
                    <a:gd name="connsiteY0" fmla="*/ 2590800 h 3200400"/>
                    <a:gd name="connsiteX1" fmla="*/ 3962400 w 4572000"/>
                    <a:gd name="connsiteY1" fmla="*/ 3200400 h 3200400"/>
                    <a:gd name="connsiteX2" fmla="*/ 0 w 4572000"/>
                    <a:gd name="connsiteY2" fmla="*/ 3200400 h 3200400"/>
                    <a:gd name="connsiteX3" fmla="*/ 0 w 4572000"/>
                    <a:gd name="connsiteY3" fmla="*/ 0 h 3200400"/>
                    <a:gd name="connsiteX4" fmla="*/ 4572000 w 4572000"/>
                    <a:gd name="connsiteY4" fmla="*/ 0 h 3200400"/>
                    <a:gd name="connsiteX0" fmla="*/ 4572000 w 4572000"/>
                    <a:gd name="connsiteY0" fmla="*/ 2485496 h 3200400"/>
                    <a:gd name="connsiteX1" fmla="*/ 3962400 w 4572000"/>
                    <a:gd name="connsiteY1" fmla="*/ 3200400 h 3200400"/>
                    <a:gd name="connsiteX2" fmla="*/ 0 w 4572000"/>
                    <a:gd name="connsiteY2" fmla="*/ 3200400 h 3200400"/>
                    <a:gd name="connsiteX3" fmla="*/ 0 w 4572000"/>
                    <a:gd name="connsiteY3" fmla="*/ 0 h 3200400"/>
                    <a:gd name="connsiteX4" fmla="*/ 4572000 w 4572000"/>
                    <a:gd name="connsiteY4" fmla="*/ 0 h 3200400"/>
                    <a:gd name="connsiteX5" fmla="*/ 4572000 w 4572000"/>
                    <a:gd name="connsiteY5" fmla="*/ 2485496 h 3200400"/>
                    <a:gd name="connsiteX0" fmla="*/ 4572000 w 4572000"/>
                    <a:gd name="connsiteY0" fmla="*/ 2482062 h 3200400"/>
                    <a:gd name="connsiteX1" fmla="*/ 3962400 w 4572000"/>
                    <a:gd name="connsiteY1" fmla="*/ 3200400 h 3200400"/>
                    <a:gd name="connsiteX2" fmla="*/ 0 w 4572000"/>
                    <a:gd name="connsiteY2" fmla="*/ 3200400 h 3200400"/>
                    <a:gd name="connsiteX3" fmla="*/ 0 w 4572000"/>
                    <a:gd name="connsiteY3" fmla="*/ 0 h 3200400"/>
                    <a:gd name="connsiteX4" fmla="*/ 4572000 w 4572000"/>
                    <a:gd name="connsiteY4" fmla="*/ 0 h 3200400"/>
                    <a:gd name="connsiteX5" fmla="*/ 4572000 w 4572000"/>
                    <a:gd name="connsiteY5" fmla="*/ 2482062 h 3200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72000" h="3200400">
                      <a:moveTo>
                        <a:pt x="4572000" y="2482062"/>
                      </a:moveTo>
                      <a:lnTo>
                        <a:pt x="3962400" y="3200400"/>
                      </a:lnTo>
                      <a:lnTo>
                        <a:pt x="0" y="3200400"/>
                      </a:lnTo>
                      <a:lnTo>
                        <a:pt x="0" y="0"/>
                      </a:lnTo>
                      <a:lnTo>
                        <a:pt x="4572000" y="0"/>
                      </a:lnTo>
                      <a:lnTo>
                        <a:pt x="4572000" y="2482062"/>
                      </a:lnTo>
                      <a:close/>
                    </a:path>
                  </a:pathLst>
                </a:custGeom>
                <a:solidFill>
                  <a:srgbClr val="A5D3B7">
                    <a:lumMod val="20000"/>
                    <a:lumOff val="80000"/>
                  </a:srgbClr>
                </a:solidFill>
                <a:ln w="76200" cap="flat">
                  <a:noFill/>
                  <a:prstDash val="solid"/>
                  <a:miter/>
                </a:ln>
              </p:spPr>
              <p:txBody>
                <a:bodyPr lIns="17893" tIns="0" rIns="0" bIns="0" rtlCol="0" anchor="ctr"/>
                <a:lstStyle/>
                <a:p>
                  <a:pPr defTabSz="909006">
                    <a:defRPr/>
                  </a:pPr>
                  <a:endParaRPr lang="en-GB" sz="3181" kern="0" dirty="0">
                    <a:solidFill>
                      <a:srgbClr val="000000"/>
                    </a:solidFill>
                    <a:latin typeface="BNPP Sans" panose="02000000000000000000" charset="0"/>
                  </a:endParaRPr>
                </a:p>
              </p:txBody>
            </p:sp>
            <p:sp>
              <p:nvSpPr>
                <p:cNvPr id="768" name="Forme libre : forme 767">
                  <a:extLst>
                    <a:ext uri="{FF2B5EF4-FFF2-40B4-BE49-F238E27FC236}">
                      <a16:creationId xmlns:a16="http://schemas.microsoft.com/office/drawing/2014/main" id="{857EA133-70DF-8C64-D51D-FCE8590FEBE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90528" y="242228"/>
                  <a:ext cx="8600749" cy="4017255"/>
                </a:xfrm>
                <a:custGeom>
                  <a:avLst/>
                  <a:gdLst>
                    <a:gd name="connsiteX0" fmla="*/ 0 w 4267200"/>
                    <a:gd name="connsiteY0" fmla="*/ 0 h 2286000"/>
                    <a:gd name="connsiteX1" fmla="*/ 4267200 w 4267200"/>
                    <a:gd name="connsiteY1" fmla="*/ 0 h 2286000"/>
                    <a:gd name="connsiteX2" fmla="*/ 4267200 w 4267200"/>
                    <a:gd name="connsiteY2" fmla="*/ 2286000 h 2286000"/>
                    <a:gd name="connsiteX3" fmla="*/ 0 w 4267200"/>
                    <a:gd name="connsiteY3" fmla="*/ 2286000 h 228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67200" h="2286000">
                      <a:moveTo>
                        <a:pt x="0" y="0"/>
                      </a:moveTo>
                      <a:lnTo>
                        <a:pt x="4267200" y="0"/>
                      </a:lnTo>
                      <a:lnTo>
                        <a:pt x="4267200" y="2286000"/>
                      </a:lnTo>
                      <a:lnTo>
                        <a:pt x="0" y="22860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6200" cap="flat">
                  <a:noFill/>
                  <a:prstDash val="solid"/>
                  <a:miter/>
                </a:ln>
              </p:spPr>
              <p:txBody>
                <a:bodyPr lIns="17893" tIns="0" rIns="0" bIns="0" rtlCol="0" anchor="ctr"/>
                <a:lstStyle/>
                <a:p>
                  <a:pPr defTabSz="909006">
                    <a:defRPr/>
                  </a:pPr>
                  <a:endParaRPr lang="en-GB" sz="2783" kern="0" dirty="0">
                    <a:solidFill>
                      <a:srgbClr val="000000"/>
                    </a:solidFill>
                    <a:latin typeface="BNPP Sans" panose="02000000000000000000" charset="0"/>
                  </a:endParaRPr>
                </a:p>
              </p:txBody>
            </p:sp>
            <p:sp>
              <p:nvSpPr>
                <p:cNvPr id="769" name="Forme libre : forme 768">
                  <a:extLst>
                    <a:ext uri="{FF2B5EF4-FFF2-40B4-BE49-F238E27FC236}">
                      <a16:creationId xmlns:a16="http://schemas.microsoft.com/office/drawing/2014/main" id="{FFA025E6-E9B0-ACA0-1DA9-71B627F80C6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3706" y="-1196353"/>
                  <a:ext cx="9616367" cy="1442456"/>
                </a:xfrm>
                <a:custGeom>
                  <a:avLst/>
                  <a:gdLst>
                    <a:gd name="connsiteX0" fmla="*/ 0 w 4572000"/>
                    <a:gd name="connsiteY0" fmla="*/ 0 h 685800"/>
                    <a:gd name="connsiteX1" fmla="*/ 4572000 w 4572000"/>
                    <a:gd name="connsiteY1" fmla="*/ 0 h 685800"/>
                    <a:gd name="connsiteX2" fmla="*/ 4572000 w 4572000"/>
                    <a:gd name="connsiteY2" fmla="*/ 685800 h 685800"/>
                    <a:gd name="connsiteX3" fmla="*/ 0 w 4572000"/>
                    <a:gd name="connsiteY3" fmla="*/ 68580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72000" h="685800">
                      <a:moveTo>
                        <a:pt x="0" y="0"/>
                      </a:moveTo>
                      <a:lnTo>
                        <a:pt x="4572000" y="0"/>
                      </a:lnTo>
                      <a:lnTo>
                        <a:pt x="4572000" y="685800"/>
                      </a:lnTo>
                      <a:lnTo>
                        <a:pt x="0" y="685800"/>
                      </a:lnTo>
                      <a:close/>
                    </a:path>
                  </a:pathLst>
                </a:custGeom>
                <a:solidFill>
                  <a:srgbClr val="3E7E57"/>
                </a:solidFill>
                <a:ln w="76200" cap="flat">
                  <a:noFill/>
                  <a:prstDash val="solid"/>
                  <a:miter/>
                </a:ln>
              </p:spPr>
              <p:txBody>
                <a:bodyPr lIns="17893" tIns="0" rIns="0" bIns="0" rtlCol="0" anchor="ctr"/>
                <a:lstStyle/>
                <a:p>
                  <a:pPr defTabSz="909006">
                    <a:defRPr/>
                  </a:pPr>
                  <a:endParaRPr lang="en-GB" sz="3181" kern="0" dirty="0">
                    <a:solidFill>
                      <a:srgbClr val="000000"/>
                    </a:solidFill>
                    <a:latin typeface="BNPP Sans" panose="02000000000000000000" charset="0"/>
                  </a:endParaRPr>
                </a:p>
              </p:txBody>
            </p:sp>
            <p:sp>
              <p:nvSpPr>
                <p:cNvPr id="770" name="Forme libre : forme 769">
                  <a:extLst>
                    <a:ext uri="{FF2B5EF4-FFF2-40B4-BE49-F238E27FC236}">
                      <a16:creationId xmlns:a16="http://schemas.microsoft.com/office/drawing/2014/main" id="{23FA2F4C-C5A8-9B04-F44F-F70FBCFB479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3706" y="-1196353"/>
                  <a:ext cx="9135549" cy="961637"/>
                </a:xfrm>
                <a:custGeom>
                  <a:avLst/>
                  <a:gdLst>
                    <a:gd name="connsiteX0" fmla="*/ 4343400 w 4343400"/>
                    <a:gd name="connsiteY0" fmla="*/ 228600 h 457200"/>
                    <a:gd name="connsiteX1" fmla="*/ 4343400 w 4343400"/>
                    <a:gd name="connsiteY1" fmla="*/ 0 h 457200"/>
                    <a:gd name="connsiteX2" fmla="*/ 0 w 4343400"/>
                    <a:gd name="connsiteY2" fmla="*/ 0 h 457200"/>
                    <a:gd name="connsiteX3" fmla="*/ 0 w 4343400"/>
                    <a:gd name="connsiteY3" fmla="*/ 457200 h 457200"/>
                    <a:gd name="connsiteX4" fmla="*/ 4114800 w 4343400"/>
                    <a:gd name="connsiteY4" fmla="*/ 457200 h 457200"/>
                    <a:gd name="connsiteX5" fmla="*/ 4343400 w 4343400"/>
                    <a:gd name="connsiteY5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43400" h="457200">
                      <a:moveTo>
                        <a:pt x="4343400" y="228600"/>
                      </a:moveTo>
                      <a:lnTo>
                        <a:pt x="4343400" y="0"/>
                      </a:lnTo>
                      <a:lnTo>
                        <a:pt x="0" y="0"/>
                      </a:lnTo>
                      <a:lnTo>
                        <a:pt x="0" y="457200"/>
                      </a:lnTo>
                      <a:lnTo>
                        <a:pt x="4114800" y="457200"/>
                      </a:lnTo>
                      <a:cubicBezTo>
                        <a:pt x="4241056" y="457200"/>
                        <a:pt x="4343400" y="354856"/>
                        <a:pt x="4343400" y="228600"/>
                      </a:cubicBezTo>
                      <a:close/>
                    </a:path>
                  </a:pathLst>
                </a:custGeom>
                <a:solidFill>
                  <a:srgbClr val="A5D3B7">
                    <a:lumMod val="75000"/>
                  </a:srgbClr>
                </a:solidFill>
                <a:ln w="76200" cap="flat">
                  <a:noFill/>
                  <a:prstDash val="solid"/>
                  <a:miter/>
                </a:ln>
              </p:spPr>
              <p:txBody>
                <a:bodyPr lIns="17893" tIns="0" rIns="0" bIns="0" rtlCol="0" anchor="ctr"/>
                <a:lstStyle/>
                <a:p>
                  <a:pPr defTabSz="909006">
                    <a:defRPr/>
                  </a:pPr>
                  <a:endParaRPr lang="en-GB" sz="3181" kern="0" dirty="0">
                    <a:solidFill>
                      <a:srgbClr val="000000"/>
                    </a:solidFill>
                    <a:latin typeface="BNPP Sans" panose="02000000000000000000" charset="0"/>
                  </a:endParaRPr>
                </a:p>
              </p:txBody>
            </p:sp>
            <p:grpSp>
              <p:nvGrpSpPr>
                <p:cNvPr id="771" name="Graphique 193">
                  <a:extLst>
                    <a:ext uri="{FF2B5EF4-FFF2-40B4-BE49-F238E27FC236}">
                      <a16:creationId xmlns:a16="http://schemas.microsoft.com/office/drawing/2014/main" id="{56B6B6CE-ED9E-D52A-B498-D6EFAE6106C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44524" y="-2157990"/>
                  <a:ext cx="8654730" cy="1923274"/>
                  <a:chOff x="2568170" y="1696909"/>
                  <a:chExt cx="4114800" cy="914400"/>
                </a:xfrm>
                <a:solidFill>
                  <a:srgbClr val="A5D3B7"/>
                </a:solidFill>
              </p:grpSpPr>
              <p:sp>
                <p:nvSpPr>
                  <p:cNvPr id="826" name="Forme libre : forme 825">
                    <a:extLst>
                      <a:ext uri="{FF2B5EF4-FFF2-40B4-BE49-F238E27FC236}">
                        <a16:creationId xmlns:a16="http://schemas.microsoft.com/office/drawing/2014/main" id="{CA3E0ED2-6D9D-616B-D443-759CB33DD1FA}"/>
                      </a:ext>
                    </a:extLst>
                  </p:cNvPr>
                  <p:cNvSpPr/>
                  <p:nvPr/>
                </p:nvSpPr>
                <p:spPr>
                  <a:xfrm>
                    <a:off x="2568170" y="1696909"/>
                    <a:ext cx="914400" cy="914400"/>
                  </a:xfrm>
                  <a:custGeom>
                    <a:avLst/>
                    <a:gdLst>
                      <a:gd name="connsiteX0" fmla="*/ 457200 w 914400"/>
                      <a:gd name="connsiteY0" fmla="*/ 914400 h 914400"/>
                      <a:gd name="connsiteX1" fmla="*/ 0 w 914400"/>
                      <a:gd name="connsiteY1" fmla="*/ 457200 h 914400"/>
                      <a:gd name="connsiteX2" fmla="*/ 457200 w 914400"/>
                      <a:gd name="connsiteY2" fmla="*/ 0 h 914400"/>
                      <a:gd name="connsiteX3" fmla="*/ 914400 w 914400"/>
                      <a:gd name="connsiteY3" fmla="*/ 457200 h 914400"/>
                      <a:gd name="connsiteX4" fmla="*/ 762000 w 914400"/>
                      <a:gd name="connsiteY4" fmla="*/ 457200 h 914400"/>
                      <a:gd name="connsiteX5" fmla="*/ 457200 w 914400"/>
                      <a:gd name="connsiteY5" fmla="*/ 152400 h 914400"/>
                      <a:gd name="connsiteX6" fmla="*/ 152400 w 914400"/>
                      <a:gd name="connsiteY6" fmla="*/ 457200 h 914400"/>
                      <a:gd name="connsiteX7" fmla="*/ 457200 w 914400"/>
                      <a:gd name="connsiteY7" fmla="*/ 762000 h 91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14400" h="914400">
                        <a:moveTo>
                          <a:pt x="457200" y="914400"/>
                        </a:moveTo>
                        <a:cubicBezTo>
                          <a:pt x="204695" y="914400"/>
                          <a:pt x="0" y="709704"/>
                          <a:pt x="0" y="457200"/>
                        </a:cubicBezTo>
                        <a:cubicBezTo>
                          <a:pt x="0" y="204695"/>
                          <a:pt x="204695" y="0"/>
                          <a:pt x="457200" y="0"/>
                        </a:cubicBezTo>
                        <a:cubicBezTo>
                          <a:pt x="709704" y="0"/>
                          <a:pt x="914400" y="204695"/>
                          <a:pt x="914400" y="457200"/>
                        </a:cubicBezTo>
                        <a:lnTo>
                          <a:pt x="762000" y="457200"/>
                        </a:lnTo>
                        <a:cubicBezTo>
                          <a:pt x="762000" y="288864"/>
                          <a:pt x="625533" y="152400"/>
                          <a:pt x="457200" y="152400"/>
                        </a:cubicBezTo>
                        <a:cubicBezTo>
                          <a:pt x="288864" y="152400"/>
                          <a:pt x="152400" y="288864"/>
                          <a:pt x="152400" y="457200"/>
                        </a:cubicBezTo>
                        <a:cubicBezTo>
                          <a:pt x="152400" y="625536"/>
                          <a:pt x="288864" y="762000"/>
                          <a:pt x="457200" y="762000"/>
                        </a:cubicBezTo>
                        <a:close/>
                      </a:path>
                    </a:pathLst>
                  </a:custGeom>
                  <a:grpFill/>
                  <a:ln w="76200" cap="flat">
                    <a:noFill/>
                    <a:prstDash val="solid"/>
                    <a:miter/>
                  </a:ln>
                </p:spPr>
                <p:txBody>
                  <a:bodyPr lIns="17893" tIns="0" rIns="0" bIns="0" rtlCol="0" anchor="ctr"/>
                  <a:lstStyle/>
                  <a:p>
                    <a:pPr defTabSz="909006">
                      <a:defRPr/>
                    </a:pPr>
                    <a:endParaRPr lang="en-GB" sz="3181" kern="0" dirty="0">
                      <a:solidFill>
                        <a:srgbClr val="000000"/>
                      </a:solidFill>
                      <a:latin typeface="BNPP Sans" panose="02000000000000000000" charset="0"/>
                    </a:endParaRPr>
                  </a:p>
                </p:txBody>
              </p:sp>
              <p:sp>
                <p:nvSpPr>
                  <p:cNvPr id="827" name="Forme libre : forme 826">
                    <a:extLst>
                      <a:ext uri="{FF2B5EF4-FFF2-40B4-BE49-F238E27FC236}">
                        <a16:creationId xmlns:a16="http://schemas.microsoft.com/office/drawing/2014/main" id="{54B8E26D-4F5C-FF06-E1EC-A21CBF21BF28}"/>
                      </a:ext>
                    </a:extLst>
                  </p:cNvPr>
                  <p:cNvSpPr/>
                  <p:nvPr/>
                </p:nvSpPr>
                <p:spPr>
                  <a:xfrm>
                    <a:off x="3634970" y="1696909"/>
                    <a:ext cx="914400" cy="914400"/>
                  </a:xfrm>
                  <a:custGeom>
                    <a:avLst/>
                    <a:gdLst>
                      <a:gd name="connsiteX0" fmla="*/ 457200 w 914400"/>
                      <a:gd name="connsiteY0" fmla="*/ 914400 h 914400"/>
                      <a:gd name="connsiteX1" fmla="*/ 0 w 914400"/>
                      <a:gd name="connsiteY1" fmla="*/ 457200 h 914400"/>
                      <a:gd name="connsiteX2" fmla="*/ 457200 w 914400"/>
                      <a:gd name="connsiteY2" fmla="*/ 0 h 914400"/>
                      <a:gd name="connsiteX3" fmla="*/ 914400 w 914400"/>
                      <a:gd name="connsiteY3" fmla="*/ 457200 h 914400"/>
                      <a:gd name="connsiteX4" fmla="*/ 762000 w 914400"/>
                      <a:gd name="connsiteY4" fmla="*/ 457200 h 914400"/>
                      <a:gd name="connsiteX5" fmla="*/ 457200 w 914400"/>
                      <a:gd name="connsiteY5" fmla="*/ 152400 h 914400"/>
                      <a:gd name="connsiteX6" fmla="*/ 152400 w 914400"/>
                      <a:gd name="connsiteY6" fmla="*/ 457200 h 914400"/>
                      <a:gd name="connsiteX7" fmla="*/ 457200 w 914400"/>
                      <a:gd name="connsiteY7" fmla="*/ 762000 h 91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14400" h="914400">
                        <a:moveTo>
                          <a:pt x="457200" y="914400"/>
                        </a:moveTo>
                        <a:cubicBezTo>
                          <a:pt x="204696" y="914400"/>
                          <a:pt x="0" y="709704"/>
                          <a:pt x="0" y="457200"/>
                        </a:cubicBezTo>
                        <a:cubicBezTo>
                          <a:pt x="0" y="204695"/>
                          <a:pt x="204696" y="0"/>
                          <a:pt x="457200" y="0"/>
                        </a:cubicBezTo>
                        <a:cubicBezTo>
                          <a:pt x="709704" y="0"/>
                          <a:pt x="914400" y="204695"/>
                          <a:pt x="914400" y="457200"/>
                        </a:cubicBezTo>
                        <a:lnTo>
                          <a:pt x="762000" y="457200"/>
                        </a:lnTo>
                        <a:cubicBezTo>
                          <a:pt x="762000" y="288864"/>
                          <a:pt x="625534" y="152400"/>
                          <a:pt x="457200" y="152400"/>
                        </a:cubicBezTo>
                        <a:cubicBezTo>
                          <a:pt x="288867" y="152400"/>
                          <a:pt x="152400" y="288864"/>
                          <a:pt x="152400" y="457200"/>
                        </a:cubicBezTo>
                        <a:cubicBezTo>
                          <a:pt x="152400" y="625536"/>
                          <a:pt x="288867" y="762000"/>
                          <a:pt x="457200" y="762000"/>
                        </a:cubicBezTo>
                        <a:close/>
                      </a:path>
                    </a:pathLst>
                  </a:custGeom>
                  <a:grpFill/>
                  <a:ln w="76200" cap="flat">
                    <a:noFill/>
                    <a:prstDash val="solid"/>
                    <a:miter/>
                  </a:ln>
                </p:spPr>
                <p:txBody>
                  <a:bodyPr lIns="17893" tIns="0" rIns="0" bIns="0" rtlCol="0" anchor="ctr"/>
                  <a:lstStyle/>
                  <a:p>
                    <a:pPr defTabSz="909006">
                      <a:defRPr/>
                    </a:pPr>
                    <a:endParaRPr lang="en-GB" sz="3181" kern="0" dirty="0">
                      <a:solidFill>
                        <a:srgbClr val="000000"/>
                      </a:solidFill>
                      <a:latin typeface="BNPP Sans" panose="02000000000000000000" charset="0"/>
                    </a:endParaRPr>
                  </a:p>
                </p:txBody>
              </p:sp>
              <p:sp>
                <p:nvSpPr>
                  <p:cNvPr id="828" name="Forme libre : forme 827">
                    <a:extLst>
                      <a:ext uri="{FF2B5EF4-FFF2-40B4-BE49-F238E27FC236}">
                        <a16:creationId xmlns:a16="http://schemas.microsoft.com/office/drawing/2014/main" id="{502580EB-02C6-EB1D-28C4-9078549B1E9D}"/>
                      </a:ext>
                    </a:extLst>
                  </p:cNvPr>
                  <p:cNvSpPr/>
                  <p:nvPr/>
                </p:nvSpPr>
                <p:spPr>
                  <a:xfrm>
                    <a:off x="4701770" y="1696909"/>
                    <a:ext cx="914400" cy="914400"/>
                  </a:xfrm>
                  <a:custGeom>
                    <a:avLst/>
                    <a:gdLst>
                      <a:gd name="connsiteX0" fmla="*/ 457200 w 914400"/>
                      <a:gd name="connsiteY0" fmla="*/ 914400 h 914400"/>
                      <a:gd name="connsiteX1" fmla="*/ 0 w 914400"/>
                      <a:gd name="connsiteY1" fmla="*/ 457200 h 914400"/>
                      <a:gd name="connsiteX2" fmla="*/ 457200 w 914400"/>
                      <a:gd name="connsiteY2" fmla="*/ 0 h 914400"/>
                      <a:gd name="connsiteX3" fmla="*/ 914400 w 914400"/>
                      <a:gd name="connsiteY3" fmla="*/ 457200 h 914400"/>
                      <a:gd name="connsiteX4" fmla="*/ 762000 w 914400"/>
                      <a:gd name="connsiteY4" fmla="*/ 457200 h 914400"/>
                      <a:gd name="connsiteX5" fmla="*/ 457200 w 914400"/>
                      <a:gd name="connsiteY5" fmla="*/ 152400 h 914400"/>
                      <a:gd name="connsiteX6" fmla="*/ 152400 w 914400"/>
                      <a:gd name="connsiteY6" fmla="*/ 457200 h 914400"/>
                      <a:gd name="connsiteX7" fmla="*/ 457200 w 914400"/>
                      <a:gd name="connsiteY7" fmla="*/ 762000 h 91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14400" h="914400">
                        <a:moveTo>
                          <a:pt x="457200" y="914400"/>
                        </a:moveTo>
                        <a:cubicBezTo>
                          <a:pt x="204696" y="914400"/>
                          <a:pt x="0" y="709704"/>
                          <a:pt x="0" y="457200"/>
                        </a:cubicBezTo>
                        <a:cubicBezTo>
                          <a:pt x="0" y="204695"/>
                          <a:pt x="204696" y="0"/>
                          <a:pt x="457200" y="0"/>
                        </a:cubicBezTo>
                        <a:cubicBezTo>
                          <a:pt x="709704" y="0"/>
                          <a:pt x="914400" y="204695"/>
                          <a:pt x="914400" y="457200"/>
                        </a:cubicBezTo>
                        <a:lnTo>
                          <a:pt x="762000" y="457200"/>
                        </a:lnTo>
                        <a:cubicBezTo>
                          <a:pt x="762000" y="288864"/>
                          <a:pt x="625533" y="152400"/>
                          <a:pt x="457200" y="152400"/>
                        </a:cubicBezTo>
                        <a:cubicBezTo>
                          <a:pt x="288867" y="152400"/>
                          <a:pt x="152400" y="288864"/>
                          <a:pt x="152400" y="457200"/>
                        </a:cubicBezTo>
                        <a:cubicBezTo>
                          <a:pt x="152400" y="625536"/>
                          <a:pt x="288867" y="762000"/>
                          <a:pt x="457200" y="762000"/>
                        </a:cubicBezTo>
                        <a:close/>
                      </a:path>
                    </a:pathLst>
                  </a:custGeom>
                  <a:grpFill/>
                  <a:ln w="76200" cap="flat">
                    <a:noFill/>
                    <a:prstDash val="solid"/>
                    <a:miter/>
                  </a:ln>
                </p:spPr>
                <p:txBody>
                  <a:bodyPr lIns="17893" tIns="0" rIns="0" bIns="0" rtlCol="0" anchor="ctr"/>
                  <a:lstStyle/>
                  <a:p>
                    <a:pPr defTabSz="909006">
                      <a:defRPr/>
                    </a:pPr>
                    <a:endParaRPr lang="en-GB" sz="3181" kern="0" dirty="0">
                      <a:solidFill>
                        <a:srgbClr val="000000"/>
                      </a:solidFill>
                      <a:latin typeface="BNPP Sans" panose="02000000000000000000" charset="0"/>
                    </a:endParaRPr>
                  </a:p>
                </p:txBody>
              </p:sp>
              <p:sp>
                <p:nvSpPr>
                  <p:cNvPr id="829" name="Forme libre : forme 828">
                    <a:extLst>
                      <a:ext uri="{FF2B5EF4-FFF2-40B4-BE49-F238E27FC236}">
                        <a16:creationId xmlns:a16="http://schemas.microsoft.com/office/drawing/2014/main" id="{7AE6F414-CD83-9473-CF21-56326D162244}"/>
                      </a:ext>
                    </a:extLst>
                  </p:cNvPr>
                  <p:cNvSpPr/>
                  <p:nvPr/>
                </p:nvSpPr>
                <p:spPr>
                  <a:xfrm>
                    <a:off x="5768570" y="1696909"/>
                    <a:ext cx="914400" cy="914400"/>
                  </a:xfrm>
                  <a:custGeom>
                    <a:avLst/>
                    <a:gdLst>
                      <a:gd name="connsiteX0" fmla="*/ 457200 w 914400"/>
                      <a:gd name="connsiteY0" fmla="*/ 914400 h 914400"/>
                      <a:gd name="connsiteX1" fmla="*/ 0 w 914400"/>
                      <a:gd name="connsiteY1" fmla="*/ 457200 h 914400"/>
                      <a:gd name="connsiteX2" fmla="*/ 457200 w 914400"/>
                      <a:gd name="connsiteY2" fmla="*/ 0 h 914400"/>
                      <a:gd name="connsiteX3" fmla="*/ 914400 w 914400"/>
                      <a:gd name="connsiteY3" fmla="*/ 457200 h 914400"/>
                      <a:gd name="connsiteX4" fmla="*/ 762000 w 914400"/>
                      <a:gd name="connsiteY4" fmla="*/ 457200 h 914400"/>
                      <a:gd name="connsiteX5" fmla="*/ 457200 w 914400"/>
                      <a:gd name="connsiteY5" fmla="*/ 152400 h 914400"/>
                      <a:gd name="connsiteX6" fmla="*/ 152400 w 914400"/>
                      <a:gd name="connsiteY6" fmla="*/ 457200 h 914400"/>
                      <a:gd name="connsiteX7" fmla="*/ 457200 w 914400"/>
                      <a:gd name="connsiteY7" fmla="*/ 762000 h 91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14400" h="914400">
                        <a:moveTo>
                          <a:pt x="457200" y="914400"/>
                        </a:moveTo>
                        <a:cubicBezTo>
                          <a:pt x="204696" y="914400"/>
                          <a:pt x="0" y="709704"/>
                          <a:pt x="0" y="457200"/>
                        </a:cubicBezTo>
                        <a:cubicBezTo>
                          <a:pt x="0" y="204695"/>
                          <a:pt x="204696" y="0"/>
                          <a:pt x="457200" y="0"/>
                        </a:cubicBezTo>
                        <a:cubicBezTo>
                          <a:pt x="709704" y="0"/>
                          <a:pt x="914400" y="204695"/>
                          <a:pt x="914400" y="457200"/>
                        </a:cubicBezTo>
                        <a:lnTo>
                          <a:pt x="762000" y="457200"/>
                        </a:lnTo>
                        <a:cubicBezTo>
                          <a:pt x="762000" y="288864"/>
                          <a:pt x="625533" y="152400"/>
                          <a:pt x="457200" y="152400"/>
                        </a:cubicBezTo>
                        <a:cubicBezTo>
                          <a:pt x="288867" y="152400"/>
                          <a:pt x="152400" y="288864"/>
                          <a:pt x="152400" y="457200"/>
                        </a:cubicBezTo>
                        <a:cubicBezTo>
                          <a:pt x="152400" y="625536"/>
                          <a:pt x="288867" y="762000"/>
                          <a:pt x="457200" y="762000"/>
                        </a:cubicBezTo>
                        <a:close/>
                      </a:path>
                    </a:pathLst>
                  </a:custGeom>
                  <a:grpFill/>
                  <a:ln w="76200" cap="flat">
                    <a:noFill/>
                    <a:prstDash val="solid"/>
                    <a:miter/>
                  </a:ln>
                </p:spPr>
                <p:txBody>
                  <a:bodyPr lIns="17893" tIns="0" rIns="0" bIns="0" rtlCol="0" anchor="ctr"/>
                  <a:lstStyle/>
                  <a:p>
                    <a:pPr defTabSz="909006">
                      <a:defRPr/>
                    </a:pPr>
                    <a:endParaRPr lang="en-GB" sz="3181" kern="0" dirty="0">
                      <a:solidFill>
                        <a:srgbClr val="000000"/>
                      </a:solidFill>
                      <a:latin typeface="BNPP Sans" panose="02000000000000000000" charset="0"/>
                    </a:endParaRPr>
                  </a:p>
                </p:txBody>
              </p:sp>
            </p:grpSp>
            <p:sp>
              <p:nvSpPr>
                <p:cNvPr id="772" name="Forme libre : forme 771">
                  <a:extLst>
                    <a:ext uri="{FF2B5EF4-FFF2-40B4-BE49-F238E27FC236}">
                      <a16:creationId xmlns:a16="http://schemas.microsoft.com/office/drawing/2014/main" id="{A62C4C83-7169-817A-EC54-04406D811B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501898" y="4378004"/>
                  <a:ext cx="1278176" cy="1194592"/>
                </a:xfrm>
                <a:custGeom>
                  <a:avLst/>
                  <a:gdLst>
                    <a:gd name="connsiteX0" fmla="*/ 0 w 609600"/>
                    <a:gd name="connsiteY0" fmla="*/ 609600 h 609600"/>
                    <a:gd name="connsiteX1" fmla="*/ 0 w 609600"/>
                    <a:gd name="connsiteY1" fmla="*/ 0 h 609600"/>
                    <a:gd name="connsiteX2" fmla="*/ 609600 w 609600"/>
                    <a:gd name="connsiteY2" fmla="*/ 0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600" h="609600">
                      <a:moveTo>
                        <a:pt x="0" y="609600"/>
                      </a:moveTo>
                      <a:lnTo>
                        <a:pt x="0" y="0"/>
                      </a:lnTo>
                      <a:lnTo>
                        <a:pt x="609600" y="0"/>
                      </a:lnTo>
                    </a:path>
                  </a:pathLst>
                </a:custGeom>
                <a:solidFill>
                  <a:srgbClr val="66B484"/>
                </a:solidFill>
                <a:ln w="76200" cap="flat">
                  <a:noFill/>
                  <a:prstDash val="solid"/>
                  <a:miter/>
                </a:ln>
              </p:spPr>
              <p:txBody>
                <a:bodyPr lIns="17893" tIns="0" rIns="0" bIns="0" rtlCol="0" anchor="ctr"/>
                <a:lstStyle/>
                <a:p>
                  <a:pPr defTabSz="909006">
                    <a:defRPr/>
                  </a:pPr>
                  <a:endParaRPr lang="en-GB" sz="3181" kern="0" dirty="0">
                    <a:solidFill>
                      <a:srgbClr val="000000"/>
                    </a:solidFill>
                    <a:latin typeface="BNPP Sans" panose="02000000000000000000" charset="0"/>
                  </a:endParaRPr>
                </a:p>
              </p:txBody>
            </p:sp>
            <p:grpSp>
              <p:nvGrpSpPr>
                <p:cNvPr id="773" name="Groupe 772">
                  <a:extLst>
                    <a:ext uri="{FF2B5EF4-FFF2-40B4-BE49-F238E27FC236}">
                      <a16:creationId xmlns:a16="http://schemas.microsoft.com/office/drawing/2014/main" id="{95B513B6-6173-4508-7E1C-381C3C65BCE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29177" y="4637063"/>
                  <a:ext cx="2282271" cy="1077636"/>
                  <a:chOff x="2750263" y="8012387"/>
                  <a:chExt cx="543805" cy="256772"/>
                </a:xfrm>
                <a:solidFill>
                  <a:srgbClr val="3E7E57"/>
                </a:solidFill>
              </p:grpSpPr>
              <p:sp>
                <p:nvSpPr>
                  <p:cNvPr id="822" name="Forme libre : forme 821">
                    <a:extLst>
                      <a:ext uri="{FF2B5EF4-FFF2-40B4-BE49-F238E27FC236}">
                        <a16:creationId xmlns:a16="http://schemas.microsoft.com/office/drawing/2014/main" id="{33F48156-645A-3EBE-47B0-A00922FC6504}"/>
                      </a:ext>
                    </a:extLst>
                  </p:cNvPr>
                  <p:cNvSpPr/>
                  <p:nvPr/>
                </p:nvSpPr>
                <p:spPr>
                  <a:xfrm>
                    <a:off x="2750263" y="8012681"/>
                    <a:ext cx="170104" cy="251190"/>
                  </a:xfrm>
                  <a:custGeom>
                    <a:avLst/>
                    <a:gdLst>
                      <a:gd name="connsiteX0" fmla="*/ 81967 w 170104"/>
                      <a:gd name="connsiteY0" fmla="*/ 51413 h 251190"/>
                      <a:gd name="connsiteX1" fmla="*/ 55820 w 170104"/>
                      <a:gd name="connsiteY1" fmla="*/ 81086 h 251190"/>
                      <a:gd name="connsiteX2" fmla="*/ 0 w 170104"/>
                      <a:gd name="connsiteY2" fmla="*/ 74035 h 251190"/>
                      <a:gd name="connsiteX3" fmla="*/ 22034 w 170104"/>
                      <a:gd name="connsiteY3" fmla="*/ 20859 h 251190"/>
                      <a:gd name="connsiteX4" fmla="*/ 81380 w 170104"/>
                      <a:gd name="connsiteY4" fmla="*/ 0 h 251190"/>
                      <a:gd name="connsiteX5" fmla="*/ 140431 w 170104"/>
                      <a:gd name="connsiteY5" fmla="*/ 19096 h 251190"/>
                      <a:gd name="connsiteX6" fmla="*/ 160703 w 170104"/>
                      <a:gd name="connsiteY6" fmla="*/ 76385 h 251190"/>
                      <a:gd name="connsiteX7" fmla="*/ 150420 w 170104"/>
                      <a:gd name="connsiteY7" fmla="*/ 117222 h 251190"/>
                      <a:gd name="connsiteX8" fmla="*/ 122217 w 170104"/>
                      <a:gd name="connsiteY8" fmla="*/ 155709 h 251190"/>
                      <a:gd name="connsiteX9" fmla="*/ 81967 w 170104"/>
                      <a:gd name="connsiteY9" fmla="*/ 199777 h 251190"/>
                      <a:gd name="connsiteX10" fmla="*/ 170104 w 170104"/>
                      <a:gd name="connsiteY10" fmla="*/ 199777 h 251190"/>
                      <a:gd name="connsiteX11" fmla="*/ 170104 w 170104"/>
                      <a:gd name="connsiteY11" fmla="*/ 251190 h 251190"/>
                      <a:gd name="connsiteX12" fmla="*/ 3525 w 170104"/>
                      <a:gd name="connsiteY12" fmla="*/ 251190 h 251190"/>
                      <a:gd name="connsiteX13" fmla="*/ 3525 w 170104"/>
                      <a:gd name="connsiteY13" fmla="*/ 206828 h 251190"/>
                      <a:gd name="connsiteX14" fmla="*/ 82849 w 170104"/>
                      <a:gd name="connsiteY14" fmla="*/ 119866 h 251190"/>
                      <a:gd name="connsiteX15" fmla="*/ 103708 w 170104"/>
                      <a:gd name="connsiteY15" fmla="*/ 78148 h 251190"/>
                      <a:gd name="connsiteX16" fmla="*/ 97538 w 170104"/>
                      <a:gd name="connsiteY16" fmla="*/ 57583 h 251190"/>
                      <a:gd name="connsiteX17" fmla="*/ 81674 w 170104"/>
                      <a:gd name="connsiteY17" fmla="*/ 50826 h 251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70104" h="251190">
                        <a:moveTo>
                          <a:pt x="81967" y="51413"/>
                        </a:moveTo>
                        <a:cubicBezTo>
                          <a:pt x="64928" y="51413"/>
                          <a:pt x="56114" y="61402"/>
                          <a:pt x="55820" y="81086"/>
                        </a:cubicBezTo>
                        <a:lnTo>
                          <a:pt x="0" y="74035"/>
                        </a:lnTo>
                        <a:cubicBezTo>
                          <a:pt x="1175" y="52588"/>
                          <a:pt x="8520" y="34961"/>
                          <a:pt x="22034" y="20859"/>
                        </a:cubicBezTo>
                        <a:cubicBezTo>
                          <a:pt x="35842" y="6757"/>
                          <a:pt x="55526" y="0"/>
                          <a:pt x="81380" y="0"/>
                        </a:cubicBezTo>
                        <a:cubicBezTo>
                          <a:pt x="107233" y="0"/>
                          <a:pt x="126917" y="6463"/>
                          <a:pt x="140431" y="19096"/>
                        </a:cubicBezTo>
                        <a:cubicBezTo>
                          <a:pt x="153946" y="31729"/>
                          <a:pt x="160703" y="51119"/>
                          <a:pt x="160703" y="76385"/>
                        </a:cubicBezTo>
                        <a:cubicBezTo>
                          <a:pt x="160703" y="91369"/>
                          <a:pt x="157177" y="104883"/>
                          <a:pt x="150420" y="117222"/>
                        </a:cubicBezTo>
                        <a:cubicBezTo>
                          <a:pt x="143663" y="129561"/>
                          <a:pt x="133968" y="142488"/>
                          <a:pt x="122217" y="155709"/>
                        </a:cubicBezTo>
                        <a:lnTo>
                          <a:pt x="81967" y="199777"/>
                        </a:lnTo>
                        <a:lnTo>
                          <a:pt x="170104" y="199777"/>
                        </a:lnTo>
                        <a:lnTo>
                          <a:pt x="170104" y="251190"/>
                        </a:lnTo>
                        <a:lnTo>
                          <a:pt x="3525" y="251190"/>
                        </a:lnTo>
                        <a:lnTo>
                          <a:pt x="3525" y="206828"/>
                        </a:lnTo>
                        <a:lnTo>
                          <a:pt x="82849" y="119866"/>
                        </a:lnTo>
                        <a:cubicBezTo>
                          <a:pt x="96951" y="104589"/>
                          <a:pt x="103708" y="90781"/>
                          <a:pt x="103708" y="78148"/>
                        </a:cubicBezTo>
                        <a:cubicBezTo>
                          <a:pt x="103708" y="69041"/>
                          <a:pt x="101651" y="61990"/>
                          <a:pt x="97538" y="57583"/>
                        </a:cubicBezTo>
                        <a:cubicBezTo>
                          <a:pt x="93425" y="53176"/>
                          <a:pt x="88137" y="50826"/>
                          <a:pt x="81674" y="50826"/>
                        </a:cubicBezTo>
                        <a:close/>
                      </a:path>
                    </a:pathLst>
                  </a:custGeom>
                  <a:grpFill/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09006">
                      <a:defRPr/>
                    </a:pPr>
                    <a:endParaRPr lang="en-GB" sz="1392" kern="0" dirty="0">
                      <a:solidFill>
                        <a:srgbClr val="00915A"/>
                      </a:solidFill>
                      <a:latin typeface="BNPP Sans" panose="02000000000000000000" charset="0"/>
                    </a:endParaRPr>
                  </a:p>
                </p:txBody>
              </p:sp>
              <p:sp>
                <p:nvSpPr>
                  <p:cNvPr id="823" name="Forme libre : forme 822">
                    <a:extLst>
                      <a:ext uri="{FF2B5EF4-FFF2-40B4-BE49-F238E27FC236}">
                        <a16:creationId xmlns:a16="http://schemas.microsoft.com/office/drawing/2014/main" id="{86EB0EA9-1B2C-6C2C-EB6C-B76E75F73169}"/>
                      </a:ext>
                    </a:extLst>
                  </p:cNvPr>
                  <p:cNvSpPr/>
                  <p:nvPr/>
                </p:nvSpPr>
                <p:spPr>
                  <a:xfrm>
                    <a:off x="2936820" y="8012387"/>
                    <a:ext cx="172454" cy="256772"/>
                  </a:xfrm>
                  <a:custGeom>
                    <a:avLst/>
                    <a:gdLst>
                      <a:gd name="connsiteX0" fmla="*/ 85199 w 172454"/>
                      <a:gd name="connsiteY0" fmla="*/ 256772 h 256772"/>
                      <a:gd name="connsiteX1" fmla="*/ 0 w 172454"/>
                      <a:gd name="connsiteY1" fmla="*/ 128974 h 256772"/>
                      <a:gd name="connsiteX2" fmla="*/ 23209 w 172454"/>
                      <a:gd name="connsiteY2" fmla="*/ 31729 h 256772"/>
                      <a:gd name="connsiteX3" fmla="*/ 87256 w 172454"/>
                      <a:gd name="connsiteY3" fmla="*/ 0 h 256772"/>
                      <a:gd name="connsiteX4" fmla="*/ 150714 w 172454"/>
                      <a:gd name="connsiteY4" fmla="*/ 30554 h 256772"/>
                      <a:gd name="connsiteX5" fmla="*/ 172455 w 172454"/>
                      <a:gd name="connsiteY5" fmla="*/ 127799 h 256772"/>
                      <a:gd name="connsiteX6" fmla="*/ 85787 w 172454"/>
                      <a:gd name="connsiteY6" fmla="*/ 256479 h 256772"/>
                      <a:gd name="connsiteX7" fmla="*/ 107821 w 172454"/>
                      <a:gd name="connsiteY7" fmla="*/ 69334 h 256772"/>
                      <a:gd name="connsiteX8" fmla="*/ 85787 w 172454"/>
                      <a:gd name="connsiteY8" fmla="*/ 51707 h 256772"/>
                      <a:gd name="connsiteX9" fmla="*/ 63752 w 172454"/>
                      <a:gd name="connsiteY9" fmla="*/ 70216 h 256772"/>
                      <a:gd name="connsiteX10" fmla="*/ 56701 w 172454"/>
                      <a:gd name="connsiteY10" fmla="*/ 129561 h 256772"/>
                      <a:gd name="connsiteX11" fmla="*/ 63752 w 172454"/>
                      <a:gd name="connsiteY11" fmla="*/ 188026 h 256772"/>
                      <a:gd name="connsiteX12" fmla="*/ 85787 w 172454"/>
                      <a:gd name="connsiteY12" fmla="*/ 205359 h 256772"/>
                      <a:gd name="connsiteX13" fmla="*/ 107821 w 172454"/>
                      <a:gd name="connsiteY13" fmla="*/ 187732 h 256772"/>
                      <a:gd name="connsiteX14" fmla="*/ 114872 w 172454"/>
                      <a:gd name="connsiteY14" fmla="*/ 128386 h 256772"/>
                      <a:gd name="connsiteX15" fmla="*/ 107821 w 172454"/>
                      <a:gd name="connsiteY15" fmla="*/ 69041 h 256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72454" h="256772">
                        <a:moveTo>
                          <a:pt x="85199" y="256772"/>
                        </a:moveTo>
                        <a:cubicBezTo>
                          <a:pt x="28498" y="256772"/>
                          <a:pt x="0" y="214173"/>
                          <a:pt x="0" y="128974"/>
                        </a:cubicBezTo>
                        <a:cubicBezTo>
                          <a:pt x="0" y="85199"/>
                          <a:pt x="7639" y="52588"/>
                          <a:pt x="23209" y="31729"/>
                        </a:cubicBezTo>
                        <a:cubicBezTo>
                          <a:pt x="38486" y="10576"/>
                          <a:pt x="59933" y="0"/>
                          <a:pt x="87256" y="0"/>
                        </a:cubicBezTo>
                        <a:cubicBezTo>
                          <a:pt x="114578" y="0"/>
                          <a:pt x="136318" y="10283"/>
                          <a:pt x="150714" y="30554"/>
                        </a:cubicBezTo>
                        <a:cubicBezTo>
                          <a:pt x="165110" y="50826"/>
                          <a:pt x="172455" y="83436"/>
                          <a:pt x="172455" y="127799"/>
                        </a:cubicBezTo>
                        <a:cubicBezTo>
                          <a:pt x="172455" y="213585"/>
                          <a:pt x="143663" y="256479"/>
                          <a:pt x="85787" y="256479"/>
                        </a:cubicBezTo>
                        <a:close/>
                        <a:moveTo>
                          <a:pt x="107821" y="69334"/>
                        </a:moveTo>
                        <a:cubicBezTo>
                          <a:pt x="103120" y="57583"/>
                          <a:pt x="95775" y="51707"/>
                          <a:pt x="85787" y="51707"/>
                        </a:cubicBezTo>
                        <a:cubicBezTo>
                          <a:pt x="75798" y="51707"/>
                          <a:pt x="68453" y="57877"/>
                          <a:pt x="63752" y="70216"/>
                        </a:cubicBezTo>
                        <a:cubicBezTo>
                          <a:pt x="59052" y="82555"/>
                          <a:pt x="56701" y="102239"/>
                          <a:pt x="56701" y="129561"/>
                        </a:cubicBezTo>
                        <a:cubicBezTo>
                          <a:pt x="56701" y="156884"/>
                          <a:pt x="59052" y="176274"/>
                          <a:pt x="63752" y="188026"/>
                        </a:cubicBezTo>
                        <a:cubicBezTo>
                          <a:pt x="68453" y="199483"/>
                          <a:pt x="75798" y="205359"/>
                          <a:pt x="85787" y="205359"/>
                        </a:cubicBezTo>
                        <a:cubicBezTo>
                          <a:pt x="95775" y="205359"/>
                          <a:pt x="103120" y="199483"/>
                          <a:pt x="107821" y="187732"/>
                        </a:cubicBezTo>
                        <a:cubicBezTo>
                          <a:pt x="112521" y="175980"/>
                          <a:pt x="114872" y="156296"/>
                          <a:pt x="114872" y="128386"/>
                        </a:cubicBezTo>
                        <a:cubicBezTo>
                          <a:pt x="114872" y="100476"/>
                          <a:pt x="112521" y="80792"/>
                          <a:pt x="107821" y="69041"/>
                        </a:cubicBezTo>
                        <a:close/>
                      </a:path>
                    </a:pathLst>
                  </a:custGeom>
                  <a:grpFill/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09006">
                      <a:defRPr/>
                    </a:pPr>
                    <a:endParaRPr lang="en-GB" sz="1392" kern="0" dirty="0">
                      <a:solidFill>
                        <a:srgbClr val="00915A"/>
                      </a:solidFill>
                      <a:latin typeface="BNPP Sans" panose="02000000000000000000" charset="0"/>
                    </a:endParaRPr>
                  </a:p>
                </p:txBody>
              </p:sp>
              <p:sp>
                <p:nvSpPr>
                  <p:cNvPr id="824" name="Forme libre : forme 823">
                    <a:extLst>
                      <a:ext uri="{FF2B5EF4-FFF2-40B4-BE49-F238E27FC236}">
                        <a16:creationId xmlns:a16="http://schemas.microsoft.com/office/drawing/2014/main" id="{C8C235B6-3842-8F83-4487-1574311B3A4D}"/>
                      </a:ext>
                    </a:extLst>
                  </p:cNvPr>
                  <p:cNvSpPr/>
                  <p:nvPr/>
                </p:nvSpPr>
                <p:spPr>
                  <a:xfrm>
                    <a:off x="3123964" y="8012681"/>
                    <a:ext cx="170104" cy="251190"/>
                  </a:xfrm>
                  <a:custGeom>
                    <a:avLst/>
                    <a:gdLst>
                      <a:gd name="connsiteX0" fmla="*/ 81967 w 170104"/>
                      <a:gd name="connsiteY0" fmla="*/ 51413 h 251190"/>
                      <a:gd name="connsiteX1" fmla="*/ 55820 w 170104"/>
                      <a:gd name="connsiteY1" fmla="*/ 81086 h 251190"/>
                      <a:gd name="connsiteX2" fmla="*/ 0 w 170104"/>
                      <a:gd name="connsiteY2" fmla="*/ 74035 h 251190"/>
                      <a:gd name="connsiteX3" fmla="*/ 22034 w 170104"/>
                      <a:gd name="connsiteY3" fmla="*/ 20859 h 251190"/>
                      <a:gd name="connsiteX4" fmla="*/ 81380 w 170104"/>
                      <a:gd name="connsiteY4" fmla="*/ 0 h 251190"/>
                      <a:gd name="connsiteX5" fmla="*/ 140431 w 170104"/>
                      <a:gd name="connsiteY5" fmla="*/ 19096 h 251190"/>
                      <a:gd name="connsiteX6" fmla="*/ 160703 w 170104"/>
                      <a:gd name="connsiteY6" fmla="*/ 76385 h 251190"/>
                      <a:gd name="connsiteX7" fmla="*/ 150420 w 170104"/>
                      <a:gd name="connsiteY7" fmla="*/ 117222 h 251190"/>
                      <a:gd name="connsiteX8" fmla="*/ 122216 w 170104"/>
                      <a:gd name="connsiteY8" fmla="*/ 155709 h 251190"/>
                      <a:gd name="connsiteX9" fmla="*/ 81967 w 170104"/>
                      <a:gd name="connsiteY9" fmla="*/ 199777 h 251190"/>
                      <a:gd name="connsiteX10" fmla="*/ 170104 w 170104"/>
                      <a:gd name="connsiteY10" fmla="*/ 199777 h 251190"/>
                      <a:gd name="connsiteX11" fmla="*/ 170104 w 170104"/>
                      <a:gd name="connsiteY11" fmla="*/ 251190 h 251190"/>
                      <a:gd name="connsiteX12" fmla="*/ 3819 w 170104"/>
                      <a:gd name="connsiteY12" fmla="*/ 251190 h 251190"/>
                      <a:gd name="connsiteX13" fmla="*/ 3819 w 170104"/>
                      <a:gd name="connsiteY13" fmla="*/ 206828 h 251190"/>
                      <a:gd name="connsiteX14" fmla="*/ 83142 w 170104"/>
                      <a:gd name="connsiteY14" fmla="*/ 119866 h 251190"/>
                      <a:gd name="connsiteX15" fmla="*/ 104002 w 170104"/>
                      <a:gd name="connsiteY15" fmla="*/ 78148 h 251190"/>
                      <a:gd name="connsiteX16" fmla="*/ 97832 w 170104"/>
                      <a:gd name="connsiteY16" fmla="*/ 57583 h 251190"/>
                      <a:gd name="connsiteX17" fmla="*/ 81967 w 170104"/>
                      <a:gd name="connsiteY17" fmla="*/ 50826 h 251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70104" h="251190">
                        <a:moveTo>
                          <a:pt x="81967" y="51413"/>
                        </a:moveTo>
                        <a:cubicBezTo>
                          <a:pt x="64928" y="51413"/>
                          <a:pt x="56114" y="61402"/>
                          <a:pt x="55820" y="81086"/>
                        </a:cubicBezTo>
                        <a:lnTo>
                          <a:pt x="0" y="74035"/>
                        </a:lnTo>
                        <a:cubicBezTo>
                          <a:pt x="1175" y="52588"/>
                          <a:pt x="8520" y="34961"/>
                          <a:pt x="22034" y="20859"/>
                        </a:cubicBezTo>
                        <a:cubicBezTo>
                          <a:pt x="35842" y="6757"/>
                          <a:pt x="55526" y="0"/>
                          <a:pt x="81380" y="0"/>
                        </a:cubicBezTo>
                        <a:cubicBezTo>
                          <a:pt x="107233" y="0"/>
                          <a:pt x="126917" y="6463"/>
                          <a:pt x="140431" y="19096"/>
                        </a:cubicBezTo>
                        <a:cubicBezTo>
                          <a:pt x="153946" y="31729"/>
                          <a:pt x="160703" y="51119"/>
                          <a:pt x="160703" y="76385"/>
                        </a:cubicBezTo>
                        <a:cubicBezTo>
                          <a:pt x="160703" y="91369"/>
                          <a:pt x="157177" y="104883"/>
                          <a:pt x="150420" y="117222"/>
                        </a:cubicBezTo>
                        <a:cubicBezTo>
                          <a:pt x="143663" y="129561"/>
                          <a:pt x="133968" y="142488"/>
                          <a:pt x="122216" y="155709"/>
                        </a:cubicBezTo>
                        <a:lnTo>
                          <a:pt x="81967" y="199777"/>
                        </a:lnTo>
                        <a:lnTo>
                          <a:pt x="170104" y="199777"/>
                        </a:lnTo>
                        <a:lnTo>
                          <a:pt x="170104" y="251190"/>
                        </a:lnTo>
                        <a:lnTo>
                          <a:pt x="3819" y="251190"/>
                        </a:lnTo>
                        <a:lnTo>
                          <a:pt x="3819" y="206828"/>
                        </a:lnTo>
                        <a:lnTo>
                          <a:pt x="83142" y="119866"/>
                        </a:lnTo>
                        <a:cubicBezTo>
                          <a:pt x="97244" y="104589"/>
                          <a:pt x="104002" y="90781"/>
                          <a:pt x="104002" y="78148"/>
                        </a:cubicBezTo>
                        <a:cubicBezTo>
                          <a:pt x="104002" y="69041"/>
                          <a:pt x="101945" y="61990"/>
                          <a:pt x="97832" y="57583"/>
                        </a:cubicBezTo>
                        <a:cubicBezTo>
                          <a:pt x="93719" y="53176"/>
                          <a:pt x="88431" y="50826"/>
                          <a:pt x="81967" y="50826"/>
                        </a:cubicBezTo>
                        <a:close/>
                      </a:path>
                    </a:pathLst>
                  </a:custGeom>
                  <a:grpFill/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09006">
                      <a:defRPr/>
                    </a:pPr>
                    <a:endParaRPr lang="en-GB" sz="1392" kern="0" dirty="0">
                      <a:solidFill>
                        <a:srgbClr val="00915A"/>
                      </a:solidFill>
                      <a:latin typeface="BNPP Sans" panose="02000000000000000000" charset="0"/>
                    </a:endParaRPr>
                  </a:p>
                </p:txBody>
              </p:sp>
            </p:grpSp>
            <p:grpSp>
              <p:nvGrpSpPr>
                <p:cNvPr id="774" name="Groupe 773">
                  <a:extLst>
                    <a:ext uri="{FF2B5EF4-FFF2-40B4-BE49-F238E27FC236}">
                      <a16:creationId xmlns:a16="http://schemas.microsoft.com/office/drawing/2014/main" id="{769455C7-B639-941D-0B51-CC62518325D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73387" y="607121"/>
                  <a:ext cx="8235031" cy="3244366"/>
                  <a:chOff x="804797" y="726920"/>
                  <a:chExt cx="6092370" cy="2400219"/>
                </a:xfrm>
              </p:grpSpPr>
              <p:grpSp>
                <p:nvGrpSpPr>
                  <p:cNvPr id="775" name="Groupe 774">
                    <a:extLst>
                      <a:ext uri="{FF2B5EF4-FFF2-40B4-BE49-F238E27FC236}">
                        <a16:creationId xmlns:a16="http://schemas.microsoft.com/office/drawing/2014/main" id="{F1649FD9-82C4-827B-D25D-664D968F83F8}"/>
                      </a:ext>
                    </a:extLst>
                  </p:cNvPr>
                  <p:cNvGrpSpPr/>
                  <p:nvPr/>
                </p:nvGrpSpPr>
                <p:grpSpPr>
                  <a:xfrm>
                    <a:off x="3048616" y="726920"/>
                    <a:ext cx="1602728" cy="988260"/>
                    <a:chOff x="7536254" y="2329648"/>
                    <a:chExt cx="1602728" cy="988260"/>
                  </a:xfrm>
                </p:grpSpPr>
                <p:sp>
                  <p:nvSpPr>
                    <p:cNvPr id="814" name="Forme libre : forme 813">
                      <a:extLst>
                        <a:ext uri="{FF2B5EF4-FFF2-40B4-BE49-F238E27FC236}">
                          <a16:creationId xmlns:a16="http://schemas.microsoft.com/office/drawing/2014/main" id="{3BF49227-8547-8077-1448-3F394E24756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536254" y="2329648"/>
                      <a:ext cx="1602728" cy="961637"/>
                    </a:xfrm>
                    <a:custGeom>
                      <a:avLst/>
                      <a:gdLst>
                        <a:gd name="connsiteX0" fmla="*/ 0 w 762000"/>
                        <a:gd name="connsiteY0" fmla="*/ 0 h 457200"/>
                        <a:gd name="connsiteX1" fmla="*/ 762000 w 762000"/>
                        <a:gd name="connsiteY1" fmla="*/ 0 h 457200"/>
                        <a:gd name="connsiteX2" fmla="*/ 762000 w 762000"/>
                        <a:gd name="connsiteY2" fmla="*/ 457200 h 457200"/>
                        <a:gd name="connsiteX3" fmla="*/ 0 w 762000"/>
                        <a:gd name="connsiteY3" fmla="*/ 4572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62000" h="457200">
                          <a:moveTo>
                            <a:pt x="0" y="0"/>
                          </a:moveTo>
                          <a:lnTo>
                            <a:pt x="762000" y="0"/>
                          </a:lnTo>
                          <a:lnTo>
                            <a:pt x="762000" y="457200"/>
                          </a:lnTo>
                          <a:lnTo>
                            <a:pt x="0" y="457200"/>
                          </a:lnTo>
                          <a:close/>
                        </a:path>
                      </a:pathLst>
                    </a:custGeom>
                    <a:solidFill>
                      <a:srgbClr val="008872"/>
                    </a:solidFill>
                    <a:ln w="76200" cap="flat">
                      <a:noFill/>
                      <a:prstDash val="solid"/>
                      <a:miter/>
                    </a:ln>
                  </p:spPr>
                  <p:txBody>
                    <a:bodyPr lIns="17893" tIns="0" rIns="0" bIns="0" rtlCol="0" anchor="ctr"/>
                    <a:lstStyle/>
                    <a:p>
                      <a:pPr defTabSz="909006">
                        <a:defRPr/>
                      </a:pPr>
                      <a:endParaRPr lang="en-GB" sz="2783" kern="0" dirty="0">
                        <a:solidFill>
                          <a:srgbClr val="000000"/>
                        </a:solidFill>
                        <a:latin typeface="BNPP Sans" panose="02000000000000000000" charset="0"/>
                      </a:endParaRPr>
                    </a:p>
                  </p:txBody>
                </p:sp>
                <p:sp>
                  <p:nvSpPr>
                    <p:cNvPr id="815" name="Forme libre : forme 814">
                      <a:extLst>
                        <a:ext uri="{FF2B5EF4-FFF2-40B4-BE49-F238E27FC236}">
                          <a16:creationId xmlns:a16="http://schemas.microsoft.com/office/drawing/2014/main" id="{B811E07E-48F3-F600-F52C-827C93C5010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536254" y="2329648"/>
                      <a:ext cx="1121909" cy="480818"/>
                    </a:xfrm>
                    <a:custGeom>
                      <a:avLst/>
                      <a:gdLst>
                        <a:gd name="connsiteX0" fmla="*/ 533400 w 533400"/>
                        <a:gd name="connsiteY0" fmla="*/ 76200 h 228600"/>
                        <a:gd name="connsiteX1" fmla="*/ 533400 w 533400"/>
                        <a:gd name="connsiteY1" fmla="*/ 0 h 228600"/>
                        <a:gd name="connsiteX2" fmla="*/ 0 w 533400"/>
                        <a:gd name="connsiteY2" fmla="*/ 0 h 228600"/>
                        <a:gd name="connsiteX3" fmla="*/ 0 w 533400"/>
                        <a:gd name="connsiteY3" fmla="*/ 228600 h 228600"/>
                        <a:gd name="connsiteX4" fmla="*/ 381000 w 533400"/>
                        <a:gd name="connsiteY4" fmla="*/ 228600 h 228600"/>
                        <a:gd name="connsiteX5" fmla="*/ 533400 w 533400"/>
                        <a:gd name="connsiteY5" fmla="*/ 76200 h 228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3400" h="228600">
                          <a:moveTo>
                            <a:pt x="533400" y="76200"/>
                          </a:moveTo>
                          <a:lnTo>
                            <a:pt x="533400" y="0"/>
                          </a:lnTo>
                          <a:lnTo>
                            <a:pt x="0" y="0"/>
                          </a:lnTo>
                          <a:lnTo>
                            <a:pt x="0" y="228600"/>
                          </a:lnTo>
                          <a:lnTo>
                            <a:pt x="381000" y="228600"/>
                          </a:lnTo>
                          <a:cubicBezTo>
                            <a:pt x="465170" y="228600"/>
                            <a:pt x="533400" y="160370"/>
                            <a:pt x="533400" y="76200"/>
                          </a:cubicBezTo>
                          <a:close/>
                        </a:path>
                      </a:pathLst>
                    </a:custGeom>
                    <a:solidFill>
                      <a:srgbClr val="A5D3B7"/>
                    </a:solidFill>
                    <a:ln w="76200" cap="flat">
                      <a:noFill/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17893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09006">
                        <a:defRPr/>
                      </a:pPr>
                      <a:endParaRPr lang="en-GB" sz="1591" kern="0" dirty="0">
                        <a:solidFill>
                          <a:srgbClr val="000000"/>
                        </a:solidFill>
                        <a:latin typeface="BNPP Sans" panose="02000000000000000000" charset="0"/>
                      </a:endParaRPr>
                    </a:p>
                  </p:txBody>
                </p:sp>
                <p:grpSp>
                  <p:nvGrpSpPr>
                    <p:cNvPr id="816" name="Groupe 815">
                      <a:extLst>
                        <a:ext uri="{FF2B5EF4-FFF2-40B4-BE49-F238E27FC236}">
                          <a16:creationId xmlns:a16="http://schemas.microsoft.com/office/drawing/2014/main" id="{54BA379F-0C9D-7317-60B8-CA64B2D665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557013" y="2360169"/>
                      <a:ext cx="861287" cy="342942"/>
                      <a:chOff x="2740568" y="7589623"/>
                      <a:chExt cx="643399" cy="256185"/>
                    </a:xfrm>
                    <a:solidFill>
                      <a:srgbClr val="000000"/>
                    </a:solidFill>
                  </p:grpSpPr>
                  <p:sp>
                    <p:nvSpPr>
                      <p:cNvPr id="819" name="Forme libre : forme 818">
                        <a:extLst>
                          <a:ext uri="{FF2B5EF4-FFF2-40B4-BE49-F238E27FC236}">
                            <a16:creationId xmlns:a16="http://schemas.microsoft.com/office/drawing/2014/main" id="{F82C1C94-05BA-35ED-E8FA-D8F89993B3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40568" y="7594324"/>
                        <a:ext cx="209178" cy="246783"/>
                      </a:xfrm>
                      <a:custGeom>
                        <a:avLst/>
                        <a:gdLst>
                          <a:gd name="connsiteX0" fmla="*/ 138375 w 209178"/>
                          <a:gd name="connsiteY0" fmla="*/ 201834 h 246783"/>
                          <a:gd name="connsiteX1" fmla="*/ 62871 w 209178"/>
                          <a:gd name="connsiteY1" fmla="*/ 201834 h 246783"/>
                          <a:gd name="connsiteX2" fmla="*/ 50532 w 209178"/>
                          <a:gd name="connsiteY2" fmla="*/ 246784 h 246783"/>
                          <a:gd name="connsiteX3" fmla="*/ 0 w 209178"/>
                          <a:gd name="connsiteY3" fmla="*/ 246784 h 246783"/>
                          <a:gd name="connsiteX4" fmla="*/ 71685 w 209178"/>
                          <a:gd name="connsiteY4" fmla="*/ 0 h 246783"/>
                          <a:gd name="connsiteX5" fmla="*/ 138375 w 209178"/>
                          <a:gd name="connsiteY5" fmla="*/ 0 h 246783"/>
                          <a:gd name="connsiteX6" fmla="*/ 209178 w 209178"/>
                          <a:gd name="connsiteY6" fmla="*/ 246784 h 246783"/>
                          <a:gd name="connsiteX7" fmla="*/ 151595 w 209178"/>
                          <a:gd name="connsiteY7" fmla="*/ 246784 h 246783"/>
                          <a:gd name="connsiteX8" fmla="*/ 138375 w 209178"/>
                          <a:gd name="connsiteY8" fmla="*/ 201834 h 246783"/>
                          <a:gd name="connsiteX9" fmla="*/ 71097 w 209178"/>
                          <a:gd name="connsiteY9" fmla="*/ 154534 h 246783"/>
                          <a:gd name="connsiteX10" fmla="*/ 124567 w 209178"/>
                          <a:gd name="connsiteY10" fmla="*/ 154534 h 246783"/>
                          <a:gd name="connsiteX11" fmla="*/ 96951 w 209178"/>
                          <a:gd name="connsiteY11" fmla="*/ 59346 h 246783"/>
                          <a:gd name="connsiteX12" fmla="*/ 71391 w 209178"/>
                          <a:gd name="connsiteY12" fmla="*/ 154534 h 2467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09178" h="246783">
                            <a:moveTo>
                              <a:pt x="138375" y="201834"/>
                            </a:moveTo>
                            <a:lnTo>
                              <a:pt x="62871" y="201834"/>
                            </a:lnTo>
                            <a:lnTo>
                              <a:pt x="50532" y="246784"/>
                            </a:lnTo>
                            <a:lnTo>
                              <a:pt x="0" y="246784"/>
                            </a:lnTo>
                            <a:lnTo>
                              <a:pt x="71685" y="0"/>
                            </a:lnTo>
                            <a:lnTo>
                              <a:pt x="138375" y="0"/>
                            </a:lnTo>
                            <a:lnTo>
                              <a:pt x="209178" y="246784"/>
                            </a:lnTo>
                            <a:lnTo>
                              <a:pt x="151595" y="246784"/>
                            </a:lnTo>
                            <a:lnTo>
                              <a:pt x="138375" y="201834"/>
                            </a:lnTo>
                            <a:close/>
                            <a:moveTo>
                              <a:pt x="71097" y="154534"/>
                            </a:moveTo>
                            <a:lnTo>
                              <a:pt x="124567" y="154534"/>
                            </a:lnTo>
                            <a:lnTo>
                              <a:pt x="96951" y="59346"/>
                            </a:lnTo>
                            <a:lnTo>
                              <a:pt x="71391" y="154534"/>
                            </a:lnTo>
                            <a:close/>
                          </a:path>
                        </a:pathLst>
                      </a:custGeom>
                      <a:grpFill/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09006">
                          <a:defRPr/>
                        </a:pPr>
                        <a:endParaRPr lang="en-GB" sz="1392" kern="0" dirty="0">
                          <a:solidFill>
                            <a:srgbClr val="000000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  <p:sp>
                    <p:nvSpPr>
                      <p:cNvPr id="820" name="Forme libre : forme 819">
                        <a:extLst>
                          <a:ext uri="{FF2B5EF4-FFF2-40B4-BE49-F238E27FC236}">
                            <a16:creationId xmlns:a16="http://schemas.microsoft.com/office/drawing/2014/main" id="{8AA1BC88-8EDF-71F1-3B7F-7399538696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67961" y="7593737"/>
                        <a:ext cx="187731" cy="252071"/>
                      </a:xfrm>
                      <a:custGeom>
                        <a:avLst/>
                        <a:gdLst>
                          <a:gd name="connsiteX0" fmla="*/ 56114 w 187731"/>
                          <a:gd name="connsiteY0" fmla="*/ 588 h 252071"/>
                          <a:gd name="connsiteX1" fmla="*/ 56114 w 187731"/>
                          <a:gd name="connsiteY1" fmla="*/ 160703 h 252071"/>
                          <a:gd name="connsiteX2" fmla="*/ 65515 w 187731"/>
                          <a:gd name="connsiteY2" fmla="*/ 191257 h 252071"/>
                          <a:gd name="connsiteX3" fmla="*/ 93719 w 187731"/>
                          <a:gd name="connsiteY3" fmla="*/ 200952 h 252071"/>
                          <a:gd name="connsiteX4" fmla="*/ 122216 w 187731"/>
                          <a:gd name="connsiteY4" fmla="*/ 191257 h 252071"/>
                          <a:gd name="connsiteX5" fmla="*/ 131618 w 187731"/>
                          <a:gd name="connsiteY5" fmla="*/ 160409 h 252071"/>
                          <a:gd name="connsiteX6" fmla="*/ 131618 w 187731"/>
                          <a:gd name="connsiteY6" fmla="*/ 294 h 252071"/>
                          <a:gd name="connsiteX7" fmla="*/ 187732 w 187731"/>
                          <a:gd name="connsiteY7" fmla="*/ 294 h 252071"/>
                          <a:gd name="connsiteX8" fmla="*/ 187732 w 187731"/>
                          <a:gd name="connsiteY8" fmla="*/ 159822 h 252071"/>
                          <a:gd name="connsiteX9" fmla="*/ 153064 w 187731"/>
                          <a:gd name="connsiteY9" fmla="*/ 239145 h 252071"/>
                          <a:gd name="connsiteX10" fmla="*/ 82555 w 187731"/>
                          <a:gd name="connsiteY10" fmla="*/ 252072 h 252071"/>
                          <a:gd name="connsiteX11" fmla="*/ 23209 w 187731"/>
                          <a:gd name="connsiteY11" fmla="*/ 227393 h 252071"/>
                          <a:gd name="connsiteX12" fmla="*/ 0 w 187731"/>
                          <a:gd name="connsiteY12" fmla="*/ 159528 h 252071"/>
                          <a:gd name="connsiteX13" fmla="*/ 0 w 187731"/>
                          <a:gd name="connsiteY13" fmla="*/ 0 h 252071"/>
                          <a:gd name="connsiteX14" fmla="*/ 56114 w 187731"/>
                          <a:gd name="connsiteY14" fmla="*/ 0 h 2520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187731" h="252071">
                            <a:moveTo>
                              <a:pt x="56114" y="588"/>
                            </a:moveTo>
                            <a:lnTo>
                              <a:pt x="56114" y="160703"/>
                            </a:lnTo>
                            <a:cubicBezTo>
                              <a:pt x="56114" y="174511"/>
                              <a:pt x="59346" y="184794"/>
                              <a:pt x="65515" y="191257"/>
                            </a:cubicBezTo>
                            <a:cubicBezTo>
                              <a:pt x="71685" y="197721"/>
                              <a:pt x="81086" y="200952"/>
                              <a:pt x="93719" y="200952"/>
                            </a:cubicBezTo>
                            <a:cubicBezTo>
                              <a:pt x="106352" y="200952"/>
                              <a:pt x="115753" y="197721"/>
                              <a:pt x="122216" y="191257"/>
                            </a:cubicBezTo>
                            <a:cubicBezTo>
                              <a:pt x="128680" y="184794"/>
                              <a:pt x="131618" y="174511"/>
                              <a:pt x="131618" y="160409"/>
                            </a:cubicBezTo>
                            <a:lnTo>
                              <a:pt x="131618" y="294"/>
                            </a:lnTo>
                            <a:lnTo>
                              <a:pt x="187732" y="294"/>
                            </a:lnTo>
                            <a:lnTo>
                              <a:pt x="187732" y="159822"/>
                            </a:lnTo>
                            <a:cubicBezTo>
                              <a:pt x="187732" y="204184"/>
                              <a:pt x="176274" y="230625"/>
                              <a:pt x="153064" y="239145"/>
                            </a:cubicBezTo>
                            <a:cubicBezTo>
                              <a:pt x="129855" y="247665"/>
                              <a:pt x="106646" y="252072"/>
                              <a:pt x="82555" y="252072"/>
                            </a:cubicBezTo>
                            <a:cubicBezTo>
                              <a:pt x="58464" y="252072"/>
                              <a:pt x="38780" y="243846"/>
                              <a:pt x="23209" y="227393"/>
                            </a:cubicBezTo>
                            <a:cubicBezTo>
                              <a:pt x="7639" y="210941"/>
                              <a:pt x="0" y="188319"/>
                              <a:pt x="0" y="159528"/>
                            </a:cubicBezTo>
                            <a:lnTo>
                              <a:pt x="0" y="0"/>
                            </a:lnTo>
                            <a:lnTo>
                              <a:pt x="56114" y="0"/>
                            </a:lnTo>
                            <a:close/>
                          </a:path>
                        </a:pathLst>
                      </a:custGeom>
                      <a:grpFill/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09006">
                          <a:defRPr/>
                        </a:pPr>
                        <a:endParaRPr lang="en-GB" sz="1392" kern="0" dirty="0">
                          <a:solidFill>
                            <a:srgbClr val="000000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  <p:sp>
                    <p:nvSpPr>
                      <p:cNvPr id="821" name="Forme libre : forme 820">
                        <a:extLst>
                          <a:ext uri="{FF2B5EF4-FFF2-40B4-BE49-F238E27FC236}">
                            <a16:creationId xmlns:a16="http://schemas.microsoft.com/office/drawing/2014/main" id="{77A65019-DC5A-C721-A26E-BFA62C981B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187422" y="7589623"/>
                        <a:ext cx="196545" cy="256184"/>
                      </a:xfrm>
                      <a:custGeom>
                        <a:avLst/>
                        <a:gdLst>
                          <a:gd name="connsiteX0" fmla="*/ 0 w 196545"/>
                          <a:gd name="connsiteY0" fmla="*/ 128386 h 256184"/>
                          <a:gd name="connsiteX1" fmla="*/ 105764 w 196545"/>
                          <a:gd name="connsiteY1" fmla="*/ 0 h 256184"/>
                          <a:gd name="connsiteX2" fmla="*/ 182737 w 196545"/>
                          <a:gd name="connsiteY2" fmla="*/ 32023 h 256184"/>
                          <a:gd name="connsiteX3" fmla="*/ 193314 w 196545"/>
                          <a:gd name="connsiteY3" fmla="*/ 83143 h 256184"/>
                          <a:gd name="connsiteX4" fmla="*/ 140138 w 196545"/>
                          <a:gd name="connsiteY4" fmla="*/ 87843 h 256184"/>
                          <a:gd name="connsiteX5" fmla="*/ 104002 w 196545"/>
                          <a:gd name="connsiteY5" fmla="*/ 51413 h 256184"/>
                          <a:gd name="connsiteX6" fmla="*/ 68747 w 196545"/>
                          <a:gd name="connsiteY6" fmla="*/ 68453 h 256184"/>
                          <a:gd name="connsiteX7" fmla="*/ 56701 w 196545"/>
                          <a:gd name="connsiteY7" fmla="*/ 125742 h 256184"/>
                          <a:gd name="connsiteX8" fmla="*/ 74329 w 196545"/>
                          <a:gd name="connsiteY8" fmla="*/ 198308 h 256184"/>
                          <a:gd name="connsiteX9" fmla="*/ 103414 w 196545"/>
                          <a:gd name="connsiteY9" fmla="*/ 205065 h 256184"/>
                          <a:gd name="connsiteX10" fmla="*/ 140431 w 196545"/>
                          <a:gd name="connsiteY10" fmla="*/ 191551 h 256184"/>
                          <a:gd name="connsiteX11" fmla="*/ 140431 w 196545"/>
                          <a:gd name="connsiteY11" fmla="*/ 162760 h 256184"/>
                          <a:gd name="connsiteX12" fmla="*/ 101651 w 196545"/>
                          <a:gd name="connsiteY12" fmla="*/ 162760 h 256184"/>
                          <a:gd name="connsiteX13" fmla="*/ 101651 w 196545"/>
                          <a:gd name="connsiteY13" fmla="*/ 115166 h 256184"/>
                          <a:gd name="connsiteX14" fmla="*/ 196545 w 196545"/>
                          <a:gd name="connsiteY14" fmla="*/ 115166 h 256184"/>
                          <a:gd name="connsiteX15" fmla="*/ 196545 w 196545"/>
                          <a:gd name="connsiteY15" fmla="*/ 251190 h 256184"/>
                          <a:gd name="connsiteX16" fmla="*/ 146013 w 196545"/>
                          <a:gd name="connsiteY16" fmla="*/ 251190 h 256184"/>
                          <a:gd name="connsiteX17" fmla="*/ 146013 w 196545"/>
                          <a:gd name="connsiteY17" fmla="*/ 236501 h 256184"/>
                          <a:gd name="connsiteX18" fmla="*/ 92250 w 196545"/>
                          <a:gd name="connsiteY18" fmla="*/ 256185 h 256184"/>
                          <a:gd name="connsiteX19" fmla="*/ 14396 w 196545"/>
                          <a:gd name="connsiteY19" fmla="*/ 210354 h 256184"/>
                          <a:gd name="connsiteX20" fmla="*/ 0 w 196545"/>
                          <a:gd name="connsiteY20" fmla="*/ 128092 h 2561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196545" h="256184">
                            <a:moveTo>
                              <a:pt x="0" y="128386"/>
                            </a:moveTo>
                            <a:cubicBezTo>
                              <a:pt x="0" y="42893"/>
                              <a:pt x="35255" y="0"/>
                              <a:pt x="105764" y="0"/>
                            </a:cubicBezTo>
                            <a:cubicBezTo>
                              <a:pt x="150127" y="0"/>
                              <a:pt x="175686" y="10576"/>
                              <a:pt x="182737" y="32023"/>
                            </a:cubicBezTo>
                            <a:cubicBezTo>
                              <a:pt x="189788" y="53470"/>
                              <a:pt x="193314" y="70510"/>
                              <a:pt x="193314" y="83143"/>
                            </a:cubicBezTo>
                            <a:lnTo>
                              <a:pt x="140138" y="87843"/>
                            </a:lnTo>
                            <a:cubicBezTo>
                              <a:pt x="139256" y="63752"/>
                              <a:pt x="127211" y="51413"/>
                              <a:pt x="104002" y="51413"/>
                            </a:cubicBezTo>
                            <a:cubicBezTo>
                              <a:pt x="88724" y="51413"/>
                              <a:pt x="76973" y="56995"/>
                              <a:pt x="68747" y="68453"/>
                            </a:cubicBezTo>
                            <a:cubicBezTo>
                              <a:pt x="60814" y="79911"/>
                              <a:pt x="56701" y="99007"/>
                              <a:pt x="56701" y="125742"/>
                            </a:cubicBezTo>
                            <a:cubicBezTo>
                              <a:pt x="56701" y="169811"/>
                              <a:pt x="62577" y="193901"/>
                              <a:pt x="74329" y="198308"/>
                            </a:cubicBezTo>
                            <a:cubicBezTo>
                              <a:pt x="86080" y="202715"/>
                              <a:pt x="95775" y="205065"/>
                              <a:pt x="103414" y="205065"/>
                            </a:cubicBezTo>
                            <a:cubicBezTo>
                              <a:pt x="116635" y="205065"/>
                              <a:pt x="128974" y="200659"/>
                              <a:pt x="140431" y="191551"/>
                            </a:cubicBezTo>
                            <a:lnTo>
                              <a:pt x="140431" y="162760"/>
                            </a:lnTo>
                            <a:lnTo>
                              <a:pt x="101651" y="162760"/>
                            </a:lnTo>
                            <a:lnTo>
                              <a:pt x="101651" y="115166"/>
                            </a:lnTo>
                            <a:lnTo>
                              <a:pt x="196545" y="115166"/>
                            </a:lnTo>
                            <a:lnTo>
                              <a:pt x="196545" y="251190"/>
                            </a:lnTo>
                            <a:lnTo>
                              <a:pt x="146013" y="251190"/>
                            </a:lnTo>
                            <a:lnTo>
                              <a:pt x="146013" y="236501"/>
                            </a:lnTo>
                            <a:cubicBezTo>
                              <a:pt x="132793" y="249722"/>
                              <a:pt x="114872" y="256185"/>
                              <a:pt x="92250" y="256185"/>
                            </a:cubicBezTo>
                            <a:cubicBezTo>
                              <a:pt x="49944" y="256185"/>
                              <a:pt x="24091" y="240908"/>
                              <a:pt x="14396" y="210354"/>
                            </a:cubicBezTo>
                            <a:cubicBezTo>
                              <a:pt x="4701" y="179800"/>
                              <a:pt x="0" y="152183"/>
                              <a:pt x="0" y="128092"/>
                            </a:cubicBezTo>
                            <a:close/>
                          </a:path>
                        </a:pathLst>
                      </a:custGeom>
                      <a:grpFill/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09006">
                          <a:defRPr/>
                        </a:pPr>
                        <a:endParaRPr lang="en-GB" sz="1392" kern="0" dirty="0">
                          <a:solidFill>
                            <a:srgbClr val="000000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</p:grpSp>
                <p:sp>
                  <p:nvSpPr>
                    <p:cNvPr id="817" name="Forme libre : forme 816">
                      <a:extLst>
                        <a:ext uri="{FF2B5EF4-FFF2-40B4-BE49-F238E27FC236}">
                          <a16:creationId xmlns:a16="http://schemas.microsoft.com/office/drawing/2014/main" id="{72670639-F2E7-4097-3EDE-D017226F02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80956" y="2882822"/>
                      <a:ext cx="294293" cy="434579"/>
                    </a:xfrm>
                    <a:custGeom>
                      <a:avLst/>
                      <a:gdLst>
                        <a:gd name="connsiteX0" fmla="*/ 26575 w 55149"/>
                        <a:gd name="connsiteY0" fmla="*/ 16669 h 81438"/>
                        <a:gd name="connsiteX1" fmla="*/ 18098 w 55149"/>
                        <a:gd name="connsiteY1" fmla="*/ 26289 h 81438"/>
                        <a:gd name="connsiteX2" fmla="*/ 0 w 55149"/>
                        <a:gd name="connsiteY2" fmla="*/ 24003 h 81438"/>
                        <a:gd name="connsiteX3" fmla="*/ 7144 w 55149"/>
                        <a:gd name="connsiteY3" fmla="*/ 6763 h 81438"/>
                        <a:gd name="connsiteX4" fmla="*/ 26384 w 55149"/>
                        <a:gd name="connsiteY4" fmla="*/ 0 h 81438"/>
                        <a:gd name="connsiteX5" fmla="*/ 45530 w 55149"/>
                        <a:gd name="connsiteY5" fmla="*/ 6191 h 81438"/>
                        <a:gd name="connsiteX6" fmla="*/ 52102 w 55149"/>
                        <a:gd name="connsiteY6" fmla="*/ 24765 h 81438"/>
                        <a:gd name="connsiteX7" fmla="*/ 48768 w 55149"/>
                        <a:gd name="connsiteY7" fmla="*/ 38005 h 81438"/>
                        <a:gd name="connsiteX8" fmla="*/ 39624 w 55149"/>
                        <a:gd name="connsiteY8" fmla="*/ 50483 h 81438"/>
                        <a:gd name="connsiteX9" fmla="*/ 26575 w 55149"/>
                        <a:gd name="connsiteY9" fmla="*/ 64770 h 81438"/>
                        <a:gd name="connsiteX10" fmla="*/ 55150 w 55149"/>
                        <a:gd name="connsiteY10" fmla="*/ 64770 h 81438"/>
                        <a:gd name="connsiteX11" fmla="*/ 55150 w 55149"/>
                        <a:gd name="connsiteY11" fmla="*/ 81439 h 81438"/>
                        <a:gd name="connsiteX12" fmla="*/ 1143 w 55149"/>
                        <a:gd name="connsiteY12" fmla="*/ 81439 h 81438"/>
                        <a:gd name="connsiteX13" fmla="*/ 1143 w 55149"/>
                        <a:gd name="connsiteY13" fmla="*/ 67056 h 81438"/>
                        <a:gd name="connsiteX14" fmla="*/ 26861 w 55149"/>
                        <a:gd name="connsiteY14" fmla="*/ 38862 h 81438"/>
                        <a:gd name="connsiteX15" fmla="*/ 33623 w 55149"/>
                        <a:gd name="connsiteY15" fmla="*/ 25337 h 81438"/>
                        <a:gd name="connsiteX16" fmla="*/ 31623 w 55149"/>
                        <a:gd name="connsiteY16" fmla="*/ 18669 h 81438"/>
                        <a:gd name="connsiteX17" fmla="*/ 26480 w 55149"/>
                        <a:gd name="connsiteY17" fmla="*/ 16478 h 81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55149" h="81438">
                          <a:moveTo>
                            <a:pt x="26575" y="16669"/>
                          </a:moveTo>
                          <a:cubicBezTo>
                            <a:pt x="21050" y="16669"/>
                            <a:pt x="18193" y="19907"/>
                            <a:pt x="18098" y="26289"/>
                          </a:cubicBezTo>
                          <a:lnTo>
                            <a:pt x="0" y="24003"/>
                          </a:lnTo>
                          <a:cubicBezTo>
                            <a:pt x="381" y="17050"/>
                            <a:pt x="2762" y="11335"/>
                            <a:pt x="7144" y="6763"/>
                          </a:cubicBezTo>
                          <a:cubicBezTo>
                            <a:pt x="11621" y="2191"/>
                            <a:pt x="18002" y="0"/>
                            <a:pt x="26384" y="0"/>
                          </a:cubicBezTo>
                          <a:cubicBezTo>
                            <a:pt x="34766" y="0"/>
                            <a:pt x="41148" y="2096"/>
                            <a:pt x="45530" y="6191"/>
                          </a:cubicBezTo>
                          <a:cubicBezTo>
                            <a:pt x="49911" y="10287"/>
                            <a:pt x="52102" y="16574"/>
                            <a:pt x="52102" y="24765"/>
                          </a:cubicBezTo>
                          <a:cubicBezTo>
                            <a:pt x="52102" y="29623"/>
                            <a:pt x="50959" y="34004"/>
                            <a:pt x="48768" y="38005"/>
                          </a:cubicBezTo>
                          <a:cubicBezTo>
                            <a:pt x="46577" y="42005"/>
                            <a:pt x="43434" y="46196"/>
                            <a:pt x="39624" y="50483"/>
                          </a:cubicBezTo>
                          <a:lnTo>
                            <a:pt x="26575" y="64770"/>
                          </a:lnTo>
                          <a:lnTo>
                            <a:pt x="55150" y="64770"/>
                          </a:lnTo>
                          <a:lnTo>
                            <a:pt x="55150" y="81439"/>
                          </a:lnTo>
                          <a:lnTo>
                            <a:pt x="1143" y="81439"/>
                          </a:lnTo>
                          <a:lnTo>
                            <a:pt x="1143" y="67056"/>
                          </a:lnTo>
                          <a:lnTo>
                            <a:pt x="26861" y="38862"/>
                          </a:lnTo>
                          <a:cubicBezTo>
                            <a:pt x="31433" y="33909"/>
                            <a:pt x="33623" y="29432"/>
                            <a:pt x="33623" y="25337"/>
                          </a:cubicBezTo>
                          <a:cubicBezTo>
                            <a:pt x="33623" y="22384"/>
                            <a:pt x="32957" y="20098"/>
                            <a:pt x="31623" y="18669"/>
                          </a:cubicBezTo>
                          <a:cubicBezTo>
                            <a:pt x="30290" y="17240"/>
                            <a:pt x="28575" y="16478"/>
                            <a:pt x="26480" y="1647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09006">
                        <a:defRPr/>
                      </a:pPr>
                      <a:endParaRPr lang="en-GB" sz="1392" kern="0" dirty="0">
                        <a:solidFill>
                          <a:srgbClr val="000000"/>
                        </a:solidFill>
                        <a:latin typeface="BNPP Sans" panose="02000000000000000000" charset="0"/>
                      </a:endParaRPr>
                    </a:p>
                  </p:txBody>
                </p:sp>
                <p:sp>
                  <p:nvSpPr>
                    <p:cNvPr id="818" name="Forme libre : forme 817">
                      <a:extLst>
                        <a:ext uri="{FF2B5EF4-FFF2-40B4-BE49-F238E27FC236}">
                          <a16:creationId xmlns:a16="http://schemas.microsoft.com/office/drawing/2014/main" id="{F9520A6A-DDB8-3BE6-819C-E246926D7F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30656" y="2890949"/>
                      <a:ext cx="275994" cy="426959"/>
                    </a:xfrm>
                    <a:custGeom>
                      <a:avLst/>
                      <a:gdLst>
                        <a:gd name="connsiteX0" fmla="*/ 0 w 51720"/>
                        <a:gd name="connsiteY0" fmla="*/ 63341 h 80010"/>
                        <a:gd name="connsiteX1" fmla="*/ 17240 w 51720"/>
                        <a:gd name="connsiteY1" fmla="*/ 63341 h 80010"/>
                        <a:gd name="connsiteX2" fmla="*/ 17240 w 51720"/>
                        <a:gd name="connsiteY2" fmla="*/ 21146 h 80010"/>
                        <a:gd name="connsiteX3" fmla="*/ 0 w 51720"/>
                        <a:gd name="connsiteY3" fmla="*/ 29909 h 80010"/>
                        <a:gd name="connsiteX4" fmla="*/ 0 w 51720"/>
                        <a:gd name="connsiteY4" fmla="*/ 11335 h 80010"/>
                        <a:gd name="connsiteX5" fmla="*/ 22289 w 51720"/>
                        <a:gd name="connsiteY5" fmla="*/ 0 h 80010"/>
                        <a:gd name="connsiteX6" fmla="*/ 35433 w 51720"/>
                        <a:gd name="connsiteY6" fmla="*/ 0 h 80010"/>
                        <a:gd name="connsiteX7" fmla="*/ 35433 w 51720"/>
                        <a:gd name="connsiteY7" fmla="*/ 63341 h 80010"/>
                        <a:gd name="connsiteX8" fmla="*/ 51721 w 51720"/>
                        <a:gd name="connsiteY8" fmla="*/ 63341 h 80010"/>
                        <a:gd name="connsiteX9" fmla="*/ 51721 w 51720"/>
                        <a:gd name="connsiteY9" fmla="*/ 80010 h 80010"/>
                        <a:gd name="connsiteX10" fmla="*/ 0 w 51720"/>
                        <a:gd name="connsiteY10" fmla="*/ 80010 h 80010"/>
                        <a:gd name="connsiteX11" fmla="*/ 0 w 51720"/>
                        <a:gd name="connsiteY11" fmla="*/ 63341 h 80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1720" h="80010">
                          <a:moveTo>
                            <a:pt x="0" y="63341"/>
                          </a:moveTo>
                          <a:lnTo>
                            <a:pt x="17240" y="63341"/>
                          </a:lnTo>
                          <a:lnTo>
                            <a:pt x="17240" y="21146"/>
                          </a:lnTo>
                          <a:lnTo>
                            <a:pt x="0" y="29909"/>
                          </a:lnTo>
                          <a:lnTo>
                            <a:pt x="0" y="11335"/>
                          </a:lnTo>
                          <a:lnTo>
                            <a:pt x="22289" y="0"/>
                          </a:lnTo>
                          <a:lnTo>
                            <a:pt x="35433" y="0"/>
                          </a:lnTo>
                          <a:lnTo>
                            <a:pt x="35433" y="63341"/>
                          </a:lnTo>
                          <a:lnTo>
                            <a:pt x="51721" y="63341"/>
                          </a:lnTo>
                          <a:lnTo>
                            <a:pt x="51721" y="80010"/>
                          </a:lnTo>
                          <a:lnTo>
                            <a:pt x="0" y="80010"/>
                          </a:lnTo>
                          <a:lnTo>
                            <a:pt x="0" y="6334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09006">
                        <a:defRPr/>
                      </a:pPr>
                      <a:endParaRPr lang="en-GB" sz="1392" kern="0" dirty="0">
                        <a:solidFill>
                          <a:srgbClr val="000000"/>
                        </a:solidFill>
                        <a:latin typeface="BNPP Sans" panose="02000000000000000000" charset="0"/>
                      </a:endParaRPr>
                    </a:p>
                  </p:txBody>
                </p:sp>
              </p:grpSp>
              <p:grpSp>
                <p:nvGrpSpPr>
                  <p:cNvPr id="776" name="Groupe 775">
                    <a:extLst>
                      <a:ext uri="{FF2B5EF4-FFF2-40B4-BE49-F238E27FC236}">
                        <a16:creationId xmlns:a16="http://schemas.microsoft.com/office/drawing/2014/main" id="{AE4B6502-CB94-C25E-BCC0-095870A98D14}"/>
                      </a:ext>
                    </a:extLst>
                  </p:cNvPr>
                  <p:cNvGrpSpPr/>
                  <p:nvPr/>
                </p:nvGrpSpPr>
                <p:grpSpPr>
                  <a:xfrm>
                    <a:off x="804797" y="726920"/>
                    <a:ext cx="1602728" cy="961637"/>
                    <a:chOff x="804797" y="726921"/>
                    <a:chExt cx="1602728" cy="961637"/>
                  </a:xfrm>
                </p:grpSpPr>
                <p:sp>
                  <p:nvSpPr>
                    <p:cNvPr id="808" name="Forme libre : forme 807">
                      <a:extLst>
                        <a:ext uri="{FF2B5EF4-FFF2-40B4-BE49-F238E27FC236}">
                          <a16:creationId xmlns:a16="http://schemas.microsoft.com/office/drawing/2014/main" id="{9ACB912A-C843-326B-D6E2-E19A8BAAF4D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04797" y="726921"/>
                      <a:ext cx="1602728" cy="961637"/>
                    </a:xfrm>
                    <a:custGeom>
                      <a:avLst/>
                      <a:gdLst>
                        <a:gd name="connsiteX0" fmla="*/ 0 w 762000"/>
                        <a:gd name="connsiteY0" fmla="*/ 0 h 457200"/>
                        <a:gd name="connsiteX1" fmla="*/ 762000 w 762000"/>
                        <a:gd name="connsiteY1" fmla="*/ 0 h 457200"/>
                        <a:gd name="connsiteX2" fmla="*/ 762000 w 762000"/>
                        <a:gd name="connsiteY2" fmla="*/ 457200 h 457200"/>
                        <a:gd name="connsiteX3" fmla="*/ 0 w 762000"/>
                        <a:gd name="connsiteY3" fmla="*/ 4572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62000" h="457200">
                          <a:moveTo>
                            <a:pt x="0" y="0"/>
                          </a:moveTo>
                          <a:lnTo>
                            <a:pt x="762000" y="0"/>
                          </a:lnTo>
                          <a:lnTo>
                            <a:pt x="762000" y="457200"/>
                          </a:lnTo>
                          <a:lnTo>
                            <a:pt x="0" y="457200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lumMod val="85000"/>
                      </a:srgbClr>
                    </a:solidFill>
                    <a:ln w="76200" cap="flat">
                      <a:noFill/>
                      <a:prstDash val="solid"/>
                      <a:miter/>
                    </a:ln>
                  </p:spPr>
                  <p:txBody>
                    <a:bodyPr lIns="17893" tIns="0" rIns="0" bIns="0" rtlCol="0" anchor="ctr"/>
                    <a:lstStyle/>
                    <a:p>
                      <a:pPr defTabSz="909006">
                        <a:defRPr/>
                      </a:pPr>
                      <a:endParaRPr lang="en-GB" sz="2783" kern="0" dirty="0">
                        <a:solidFill>
                          <a:srgbClr val="FFFFFF">
                            <a:lumMod val="65000"/>
                          </a:srgbClr>
                        </a:solidFill>
                        <a:latin typeface="BNPP Sans" panose="02000000000000000000" charset="0"/>
                      </a:endParaRPr>
                    </a:p>
                  </p:txBody>
                </p:sp>
                <p:sp>
                  <p:nvSpPr>
                    <p:cNvPr id="809" name="Forme libre : forme 808">
                      <a:extLst>
                        <a:ext uri="{FF2B5EF4-FFF2-40B4-BE49-F238E27FC236}">
                          <a16:creationId xmlns:a16="http://schemas.microsoft.com/office/drawing/2014/main" id="{B045F522-6F47-6188-CDFF-3E0DFD177DD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04797" y="726921"/>
                      <a:ext cx="1121909" cy="480818"/>
                    </a:xfrm>
                    <a:custGeom>
                      <a:avLst/>
                      <a:gdLst>
                        <a:gd name="connsiteX0" fmla="*/ 533400 w 533400"/>
                        <a:gd name="connsiteY0" fmla="*/ 76200 h 228600"/>
                        <a:gd name="connsiteX1" fmla="*/ 533400 w 533400"/>
                        <a:gd name="connsiteY1" fmla="*/ 0 h 228600"/>
                        <a:gd name="connsiteX2" fmla="*/ 0 w 533400"/>
                        <a:gd name="connsiteY2" fmla="*/ 0 h 228600"/>
                        <a:gd name="connsiteX3" fmla="*/ 0 w 533400"/>
                        <a:gd name="connsiteY3" fmla="*/ 228600 h 228600"/>
                        <a:gd name="connsiteX4" fmla="*/ 381000 w 533400"/>
                        <a:gd name="connsiteY4" fmla="*/ 228600 h 228600"/>
                        <a:gd name="connsiteX5" fmla="*/ 533400 w 533400"/>
                        <a:gd name="connsiteY5" fmla="*/ 76200 h 228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3400" h="228600">
                          <a:moveTo>
                            <a:pt x="533400" y="76200"/>
                          </a:moveTo>
                          <a:lnTo>
                            <a:pt x="533400" y="0"/>
                          </a:lnTo>
                          <a:lnTo>
                            <a:pt x="0" y="0"/>
                          </a:lnTo>
                          <a:lnTo>
                            <a:pt x="0" y="228600"/>
                          </a:lnTo>
                          <a:lnTo>
                            <a:pt x="381000" y="228600"/>
                          </a:lnTo>
                          <a:cubicBezTo>
                            <a:pt x="465171" y="228600"/>
                            <a:pt x="533400" y="160371"/>
                            <a:pt x="533400" y="7620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lumMod val="95000"/>
                      </a:srgbClr>
                    </a:solidFill>
                    <a:ln w="76200" cap="flat">
                      <a:noFill/>
                      <a:prstDash val="solid"/>
                      <a:miter/>
                    </a:ln>
                  </p:spPr>
                  <p:txBody>
                    <a:bodyPr lIns="17893" tIns="0" rIns="0" bIns="0" rtlCol="0" anchor="ctr"/>
                    <a:lstStyle/>
                    <a:p>
                      <a:pPr defTabSz="909006">
                        <a:defRPr/>
                      </a:pPr>
                      <a:endParaRPr lang="en-GB" sz="1591" kern="0" dirty="0">
                        <a:solidFill>
                          <a:srgbClr val="FFFFFF">
                            <a:lumMod val="65000"/>
                          </a:srgbClr>
                        </a:solidFill>
                        <a:latin typeface="BNPP Sans" panose="02000000000000000000" charset="0"/>
                      </a:endParaRPr>
                    </a:p>
                  </p:txBody>
                </p:sp>
                <p:grpSp>
                  <p:nvGrpSpPr>
                    <p:cNvPr id="810" name="Groupe 809">
                      <a:extLst>
                        <a:ext uri="{FF2B5EF4-FFF2-40B4-BE49-F238E27FC236}">
                          <a16:creationId xmlns:a16="http://schemas.microsoft.com/office/drawing/2014/main" id="{712BF43C-84C9-A117-E557-785D5DE4FED2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949470" y="876147"/>
                      <a:ext cx="690149" cy="190428"/>
                      <a:chOff x="966015" y="1006447"/>
                      <a:chExt cx="1304702" cy="360000"/>
                    </a:xfrm>
                    <a:solidFill>
                      <a:srgbClr val="A6A6A6"/>
                    </a:solidFill>
                  </p:grpSpPr>
                  <p:sp>
                    <p:nvSpPr>
                      <p:cNvPr id="811" name="Ellipse 810">
                        <a:extLst>
                          <a:ext uri="{FF2B5EF4-FFF2-40B4-BE49-F238E27FC236}">
                            <a16:creationId xmlns:a16="http://schemas.microsoft.com/office/drawing/2014/main" id="{A85957DA-58C7-2570-5010-72F15CBFA0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6015" y="1006447"/>
                        <a:ext cx="360000" cy="360000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909006">
                          <a:defRPr/>
                        </a:pPr>
                        <a:endParaRPr lang="en-GB" sz="1392" kern="0" dirty="0">
                          <a:solidFill>
                            <a:srgbClr val="FFFFFF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  <p:sp>
                    <p:nvSpPr>
                      <p:cNvPr id="812" name="Ellipse 811">
                        <a:extLst>
                          <a:ext uri="{FF2B5EF4-FFF2-40B4-BE49-F238E27FC236}">
                            <a16:creationId xmlns:a16="http://schemas.microsoft.com/office/drawing/2014/main" id="{771E3408-A9F3-EDF7-9E3A-CABE05E4A0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8366" y="1006447"/>
                        <a:ext cx="360000" cy="360000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909006">
                          <a:defRPr/>
                        </a:pPr>
                        <a:endParaRPr lang="en-GB" sz="1392" kern="0" dirty="0">
                          <a:solidFill>
                            <a:srgbClr val="FFFFFF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  <p:sp>
                    <p:nvSpPr>
                      <p:cNvPr id="813" name="Ellipse 812">
                        <a:extLst>
                          <a:ext uri="{FF2B5EF4-FFF2-40B4-BE49-F238E27FC236}">
                            <a16:creationId xmlns:a16="http://schemas.microsoft.com/office/drawing/2014/main" id="{8876641A-9100-B05F-FE88-B2503E949F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10717" y="1006447"/>
                        <a:ext cx="360000" cy="360000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909006">
                          <a:defRPr/>
                        </a:pPr>
                        <a:endParaRPr lang="en-GB" sz="1392" kern="0" dirty="0">
                          <a:solidFill>
                            <a:srgbClr val="FFFFFF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777" name="Groupe 776">
                    <a:extLst>
                      <a:ext uri="{FF2B5EF4-FFF2-40B4-BE49-F238E27FC236}">
                        <a16:creationId xmlns:a16="http://schemas.microsoft.com/office/drawing/2014/main" id="{D917321F-1AF6-B306-2757-78FDCA741392}"/>
                      </a:ext>
                    </a:extLst>
                  </p:cNvPr>
                  <p:cNvGrpSpPr/>
                  <p:nvPr/>
                </p:nvGrpSpPr>
                <p:grpSpPr>
                  <a:xfrm>
                    <a:off x="5294439" y="726920"/>
                    <a:ext cx="1602728" cy="961637"/>
                    <a:chOff x="5294439" y="726920"/>
                    <a:chExt cx="1602728" cy="961637"/>
                  </a:xfrm>
                </p:grpSpPr>
                <p:sp>
                  <p:nvSpPr>
                    <p:cNvPr id="801" name="Forme libre : forme 800">
                      <a:extLst>
                        <a:ext uri="{FF2B5EF4-FFF2-40B4-BE49-F238E27FC236}">
                          <a16:creationId xmlns:a16="http://schemas.microsoft.com/office/drawing/2014/main" id="{DF16CBFD-BF5A-03E7-D0A3-97ACEFC0584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5294439" y="726920"/>
                      <a:ext cx="1602728" cy="961637"/>
                    </a:xfrm>
                    <a:custGeom>
                      <a:avLst/>
                      <a:gdLst>
                        <a:gd name="connsiteX0" fmla="*/ 0 w 762000"/>
                        <a:gd name="connsiteY0" fmla="*/ 0 h 457200"/>
                        <a:gd name="connsiteX1" fmla="*/ 762000 w 762000"/>
                        <a:gd name="connsiteY1" fmla="*/ 0 h 457200"/>
                        <a:gd name="connsiteX2" fmla="*/ 762000 w 762000"/>
                        <a:gd name="connsiteY2" fmla="*/ 457200 h 457200"/>
                        <a:gd name="connsiteX3" fmla="*/ 0 w 762000"/>
                        <a:gd name="connsiteY3" fmla="*/ 4572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62000" h="457200">
                          <a:moveTo>
                            <a:pt x="0" y="0"/>
                          </a:moveTo>
                          <a:lnTo>
                            <a:pt x="762000" y="0"/>
                          </a:lnTo>
                          <a:lnTo>
                            <a:pt x="762000" y="457200"/>
                          </a:lnTo>
                          <a:lnTo>
                            <a:pt x="0" y="457200"/>
                          </a:lnTo>
                          <a:close/>
                        </a:path>
                      </a:pathLst>
                    </a:custGeom>
                    <a:solidFill>
                      <a:srgbClr val="008872"/>
                    </a:solidFill>
                    <a:ln w="76200" cap="flat">
                      <a:noFill/>
                      <a:prstDash val="solid"/>
                      <a:miter/>
                    </a:ln>
                  </p:spPr>
                  <p:txBody>
                    <a:bodyPr lIns="17893" tIns="0" rIns="0" bIns="0" rtlCol="0" anchor="ctr"/>
                    <a:lstStyle/>
                    <a:p>
                      <a:pPr defTabSz="909006">
                        <a:defRPr/>
                      </a:pPr>
                      <a:endParaRPr lang="en-GB" sz="2783" kern="0" dirty="0">
                        <a:solidFill>
                          <a:srgbClr val="000000"/>
                        </a:solidFill>
                        <a:latin typeface="BNPP Sans" panose="02000000000000000000" charset="0"/>
                      </a:endParaRPr>
                    </a:p>
                  </p:txBody>
                </p:sp>
                <p:sp>
                  <p:nvSpPr>
                    <p:cNvPr id="802" name="Forme libre : forme 801">
                      <a:extLst>
                        <a:ext uri="{FF2B5EF4-FFF2-40B4-BE49-F238E27FC236}">
                          <a16:creationId xmlns:a16="http://schemas.microsoft.com/office/drawing/2014/main" id="{C0C9EFB3-57F5-8580-EA92-F82892D2CFE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5294439" y="726920"/>
                      <a:ext cx="1121909" cy="480818"/>
                    </a:xfrm>
                    <a:custGeom>
                      <a:avLst/>
                      <a:gdLst>
                        <a:gd name="connsiteX0" fmla="*/ 533400 w 533400"/>
                        <a:gd name="connsiteY0" fmla="*/ 76200 h 228600"/>
                        <a:gd name="connsiteX1" fmla="*/ 533400 w 533400"/>
                        <a:gd name="connsiteY1" fmla="*/ 0 h 228600"/>
                        <a:gd name="connsiteX2" fmla="*/ 0 w 533400"/>
                        <a:gd name="connsiteY2" fmla="*/ 0 h 228600"/>
                        <a:gd name="connsiteX3" fmla="*/ 0 w 533400"/>
                        <a:gd name="connsiteY3" fmla="*/ 228600 h 228600"/>
                        <a:gd name="connsiteX4" fmla="*/ 381000 w 533400"/>
                        <a:gd name="connsiteY4" fmla="*/ 228600 h 228600"/>
                        <a:gd name="connsiteX5" fmla="*/ 533400 w 533400"/>
                        <a:gd name="connsiteY5" fmla="*/ 76200 h 228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3400" h="228600">
                          <a:moveTo>
                            <a:pt x="533400" y="76200"/>
                          </a:moveTo>
                          <a:lnTo>
                            <a:pt x="533400" y="0"/>
                          </a:lnTo>
                          <a:lnTo>
                            <a:pt x="0" y="0"/>
                          </a:lnTo>
                          <a:lnTo>
                            <a:pt x="0" y="228600"/>
                          </a:lnTo>
                          <a:lnTo>
                            <a:pt x="381000" y="228600"/>
                          </a:lnTo>
                          <a:cubicBezTo>
                            <a:pt x="465171" y="228600"/>
                            <a:pt x="533400" y="160370"/>
                            <a:pt x="533400" y="76200"/>
                          </a:cubicBezTo>
                          <a:close/>
                        </a:path>
                      </a:pathLst>
                    </a:custGeom>
                    <a:solidFill>
                      <a:srgbClr val="A5D3B7"/>
                    </a:solidFill>
                    <a:ln w="76200" cap="flat">
                      <a:noFill/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17893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09006">
                        <a:defRPr/>
                      </a:pPr>
                      <a:endParaRPr lang="en-GB" sz="1591" kern="0" dirty="0">
                        <a:solidFill>
                          <a:srgbClr val="000000"/>
                        </a:solidFill>
                        <a:latin typeface="BNPP Sans" panose="02000000000000000000" charset="0"/>
                      </a:endParaRPr>
                    </a:p>
                  </p:txBody>
                </p:sp>
                <p:grpSp>
                  <p:nvGrpSpPr>
                    <p:cNvPr id="803" name="Groupe 802">
                      <a:extLst>
                        <a:ext uri="{FF2B5EF4-FFF2-40B4-BE49-F238E27FC236}">
                          <a16:creationId xmlns:a16="http://schemas.microsoft.com/office/drawing/2014/main" id="{B9536F3E-BF3E-36E3-A9AD-CF105373F31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329414" y="752320"/>
                      <a:ext cx="1009553" cy="343335"/>
                      <a:chOff x="4111685" y="7589330"/>
                      <a:chExt cx="754157" cy="256478"/>
                    </a:xfrm>
                  </p:grpSpPr>
                  <p:sp>
                    <p:nvSpPr>
                      <p:cNvPr id="804" name="Forme libre : forme 803">
                        <a:extLst>
                          <a:ext uri="{FF2B5EF4-FFF2-40B4-BE49-F238E27FC236}">
                            <a16:creationId xmlns:a16="http://schemas.microsoft.com/office/drawing/2014/main" id="{37DBAB38-19A9-CC91-04BF-312AB3FBEF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11685" y="7589330"/>
                        <a:ext cx="168635" cy="256478"/>
                      </a:xfrm>
                      <a:custGeom>
                        <a:avLst/>
                        <a:gdLst>
                          <a:gd name="connsiteX0" fmla="*/ 85199 w 168635"/>
                          <a:gd name="connsiteY0" fmla="*/ 205359 h 256478"/>
                          <a:gd name="connsiteX1" fmla="*/ 111346 w 168635"/>
                          <a:gd name="connsiteY1" fmla="*/ 188026 h 256478"/>
                          <a:gd name="connsiteX2" fmla="*/ 103414 w 168635"/>
                          <a:gd name="connsiteY2" fmla="*/ 172749 h 256478"/>
                          <a:gd name="connsiteX3" fmla="*/ 83436 w 168635"/>
                          <a:gd name="connsiteY3" fmla="*/ 160409 h 256478"/>
                          <a:gd name="connsiteX4" fmla="*/ 37899 w 168635"/>
                          <a:gd name="connsiteY4" fmla="*/ 138081 h 256478"/>
                          <a:gd name="connsiteX5" fmla="*/ 4407 w 168635"/>
                          <a:gd name="connsiteY5" fmla="*/ 74035 h 256478"/>
                          <a:gd name="connsiteX6" fmla="*/ 27322 w 168635"/>
                          <a:gd name="connsiteY6" fmla="*/ 20272 h 256478"/>
                          <a:gd name="connsiteX7" fmla="*/ 86374 w 168635"/>
                          <a:gd name="connsiteY7" fmla="*/ 0 h 256478"/>
                          <a:gd name="connsiteX8" fmla="*/ 168635 w 168635"/>
                          <a:gd name="connsiteY8" fmla="*/ 77561 h 256478"/>
                          <a:gd name="connsiteX9" fmla="*/ 114872 w 168635"/>
                          <a:gd name="connsiteY9" fmla="*/ 84905 h 256478"/>
                          <a:gd name="connsiteX10" fmla="*/ 108115 w 168635"/>
                          <a:gd name="connsiteY10" fmla="*/ 60521 h 256478"/>
                          <a:gd name="connsiteX11" fmla="*/ 88724 w 168635"/>
                          <a:gd name="connsiteY11" fmla="*/ 51413 h 256478"/>
                          <a:gd name="connsiteX12" fmla="*/ 61402 w 168635"/>
                          <a:gd name="connsiteY12" fmla="*/ 71097 h 256478"/>
                          <a:gd name="connsiteX13" fmla="*/ 69334 w 168635"/>
                          <a:gd name="connsiteY13" fmla="*/ 88431 h 256478"/>
                          <a:gd name="connsiteX14" fmla="*/ 89312 w 168635"/>
                          <a:gd name="connsiteY14" fmla="*/ 102239 h 256478"/>
                          <a:gd name="connsiteX15" fmla="*/ 115165 w 168635"/>
                          <a:gd name="connsiteY15" fmla="*/ 115166 h 256478"/>
                          <a:gd name="connsiteX16" fmla="*/ 148658 w 168635"/>
                          <a:gd name="connsiteY16" fmla="*/ 136906 h 256478"/>
                          <a:gd name="connsiteX17" fmla="*/ 168341 w 168635"/>
                          <a:gd name="connsiteY17" fmla="*/ 185088 h 256478"/>
                          <a:gd name="connsiteX18" fmla="*/ 146895 w 168635"/>
                          <a:gd name="connsiteY18" fmla="*/ 237382 h 256478"/>
                          <a:gd name="connsiteX19" fmla="*/ 84611 w 168635"/>
                          <a:gd name="connsiteY19" fmla="*/ 256479 h 256478"/>
                          <a:gd name="connsiteX20" fmla="*/ 0 w 168635"/>
                          <a:gd name="connsiteY20" fmla="*/ 221811 h 256478"/>
                          <a:gd name="connsiteX21" fmla="*/ 24384 w 168635"/>
                          <a:gd name="connsiteY21" fmla="*/ 177449 h 256478"/>
                          <a:gd name="connsiteX22" fmla="*/ 85493 w 168635"/>
                          <a:gd name="connsiteY22" fmla="*/ 205065 h 2564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168635" h="256478">
                            <a:moveTo>
                              <a:pt x="85199" y="205359"/>
                            </a:moveTo>
                            <a:cubicBezTo>
                              <a:pt x="102533" y="205359"/>
                              <a:pt x="111346" y="199483"/>
                              <a:pt x="111346" y="188026"/>
                            </a:cubicBezTo>
                            <a:cubicBezTo>
                              <a:pt x="111346" y="182150"/>
                              <a:pt x="108702" y="177155"/>
                              <a:pt x="103414" y="172749"/>
                            </a:cubicBezTo>
                            <a:cubicBezTo>
                              <a:pt x="98126" y="168342"/>
                              <a:pt x="91369" y="164229"/>
                              <a:pt x="83436" y="160409"/>
                            </a:cubicBezTo>
                            <a:cubicBezTo>
                              <a:pt x="75504" y="156590"/>
                              <a:pt x="60227" y="149245"/>
                              <a:pt x="37899" y="138081"/>
                            </a:cubicBezTo>
                            <a:cubicBezTo>
                              <a:pt x="15571" y="127211"/>
                              <a:pt x="4407" y="105764"/>
                              <a:pt x="4407" y="74035"/>
                            </a:cubicBezTo>
                            <a:cubicBezTo>
                              <a:pt x="4407" y="51413"/>
                              <a:pt x="12045" y="33492"/>
                              <a:pt x="27322" y="20272"/>
                            </a:cubicBezTo>
                            <a:cubicBezTo>
                              <a:pt x="42600" y="6757"/>
                              <a:pt x="62283" y="0"/>
                              <a:pt x="86374" y="0"/>
                            </a:cubicBezTo>
                            <a:cubicBezTo>
                              <a:pt x="137200" y="0"/>
                              <a:pt x="164816" y="25854"/>
                              <a:pt x="168635" y="77561"/>
                            </a:cubicBezTo>
                            <a:lnTo>
                              <a:pt x="114872" y="84905"/>
                            </a:lnTo>
                            <a:cubicBezTo>
                              <a:pt x="114284" y="74916"/>
                              <a:pt x="111934" y="66690"/>
                              <a:pt x="108115" y="60521"/>
                            </a:cubicBezTo>
                            <a:cubicBezTo>
                              <a:pt x="104295" y="54351"/>
                              <a:pt x="97832" y="51413"/>
                              <a:pt x="88724" y="51413"/>
                            </a:cubicBezTo>
                            <a:cubicBezTo>
                              <a:pt x="70510" y="51413"/>
                              <a:pt x="61402" y="57877"/>
                              <a:pt x="61402" y="71097"/>
                            </a:cubicBezTo>
                            <a:cubicBezTo>
                              <a:pt x="61402" y="77854"/>
                              <a:pt x="64046" y="83730"/>
                              <a:pt x="69334" y="88431"/>
                            </a:cubicBezTo>
                            <a:cubicBezTo>
                              <a:pt x="74623" y="93131"/>
                              <a:pt x="81380" y="97832"/>
                              <a:pt x="89312" y="102239"/>
                            </a:cubicBezTo>
                            <a:cubicBezTo>
                              <a:pt x="97244" y="106646"/>
                              <a:pt x="106058" y="110759"/>
                              <a:pt x="115165" y="115166"/>
                            </a:cubicBezTo>
                            <a:cubicBezTo>
                              <a:pt x="124273" y="119573"/>
                              <a:pt x="135731" y="126917"/>
                              <a:pt x="148658" y="136906"/>
                            </a:cubicBezTo>
                            <a:cubicBezTo>
                              <a:pt x="161878" y="146895"/>
                              <a:pt x="168341" y="163053"/>
                              <a:pt x="168341" y="185088"/>
                            </a:cubicBezTo>
                            <a:cubicBezTo>
                              <a:pt x="168341" y="207122"/>
                              <a:pt x="161290" y="224749"/>
                              <a:pt x="146895" y="237382"/>
                            </a:cubicBezTo>
                            <a:cubicBezTo>
                              <a:pt x="132793" y="250309"/>
                              <a:pt x="111934" y="256479"/>
                              <a:pt x="84611" y="256479"/>
                            </a:cubicBezTo>
                            <a:cubicBezTo>
                              <a:pt x="51707" y="256479"/>
                              <a:pt x="23503" y="245021"/>
                              <a:pt x="0" y="221811"/>
                            </a:cubicBezTo>
                            <a:lnTo>
                              <a:pt x="24384" y="177449"/>
                            </a:lnTo>
                            <a:cubicBezTo>
                              <a:pt x="42306" y="195664"/>
                              <a:pt x="62577" y="205065"/>
                              <a:pt x="85493" y="205065"/>
                            </a:cubicBezTo>
                            <a:close/>
                          </a:path>
                        </a:pathLst>
                      </a:custGeom>
                      <a:solidFill>
                        <a:srgbClr val="181716"/>
                      </a:solidFill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09006">
                          <a:defRPr/>
                        </a:pPr>
                        <a:endParaRPr lang="en-GB" sz="1392" kern="0" dirty="0">
                          <a:solidFill>
                            <a:srgbClr val="000000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  <p:sp>
                    <p:nvSpPr>
                      <p:cNvPr id="805" name="Forme libre : forme 804">
                        <a:extLst>
                          <a:ext uri="{FF2B5EF4-FFF2-40B4-BE49-F238E27FC236}">
                            <a16:creationId xmlns:a16="http://schemas.microsoft.com/office/drawing/2014/main" id="{EBDF0323-2716-8781-CE82-C503C8F733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19100" y="7594324"/>
                        <a:ext cx="146894" cy="247077"/>
                      </a:xfrm>
                      <a:custGeom>
                        <a:avLst/>
                        <a:gdLst>
                          <a:gd name="connsiteX0" fmla="*/ 142194 w 146894"/>
                          <a:gd name="connsiteY0" fmla="*/ 0 h 247077"/>
                          <a:gd name="connsiteX1" fmla="*/ 142194 w 146894"/>
                          <a:gd name="connsiteY1" fmla="*/ 50532 h 247077"/>
                          <a:gd name="connsiteX2" fmla="*/ 56114 w 146894"/>
                          <a:gd name="connsiteY2" fmla="*/ 50532 h 247077"/>
                          <a:gd name="connsiteX3" fmla="*/ 56114 w 146894"/>
                          <a:gd name="connsiteY3" fmla="*/ 99595 h 247077"/>
                          <a:gd name="connsiteX4" fmla="*/ 137787 w 146894"/>
                          <a:gd name="connsiteY4" fmla="*/ 99595 h 247077"/>
                          <a:gd name="connsiteX5" fmla="*/ 137787 w 146894"/>
                          <a:gd name="connsiteY5" fmla="*/ 147189 h 247077"/>
                          <a:gd name="connsiteX6" fmla="*/ 56114 w 146894"/>
                          <a:gd name="connsiteY6" fmla="*/ 147189 h 247077"/>
                          <a:gd name="connsiteX7" fmla="*/ 56114 w 146894"/>
                          <a:gd name="connsiteY7" fmla="*/ 196546 h 247077"/>
                          <a:gd name="connsiteX8" fmla="*/ 146895 w 146894"/>
                          <a:gd name="connsiteY8" fmla="*/ 196546 h 247077"/>
                          <a:gd name="connsiteX9" fmla="*/ 146895 w 146894"/>
                          <a:gd name="connsiteY9" fmla="*/ 247077 h 247077"/>
                          <a:gd name="connsiteX10" fmla="*/ 0 w 146894"/>
                          <a:gd name="connsiteY10" fmla="*/ 247077 h 247077"/>
                          <a:gd name="connsiteX11" fmla="*/ 0 w 146894"/>
                          <a:gd name="connsiteY11" fmla="*/ 294 h 247077"/>
                          <a:gd name="connsiteX12" fmla="*/ 142194 w 146894"/>
                          <a:gd name="connsiteY12" fmla="*/ 294 h 2470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46894" h="247077">
                            <a:moveTo>
                              <a:pt x="142194" y="0"/>
                            </a:moveTo>
                            <a:lnTo>
                              <a:pt x="142194" y="50532"/>
                            </a:lnTo>
                            <a:lnTo>
                              <a:pt x="56114" y="50532"/>
                            </a:lnTo>
                            <a:lnTo>
                              <a:pt x="56114" y="99595"/>
                            </a:lnTo>
                            <a:lnTo>
                              <a:pt x="137787" y="99595"/>
                            </a:lnTo>
                            <a:lnTo>
                              <a:pt x="137787" y="147189"/>
                            </a:lnTo>
                            <a:lnTo>
                              <a:pt x="56114" y="147189"/>
                            </a:lnTo>
                            <a:lnTo>
                              <a:pt x="56114" y="196546"/>
                            </a:lnTo>
                            <a:lnTo>
                              <a:pt x="146895" y="196546"/>
                            </a:lnTo>
                            <a:lnTo>
                              <a:pt x="146895" y="247077"/>
                            </a:lnTo>
                            <a:lnTo>
                              <a:pt x="0" y="247077"/>
                            </a:lnTo>
                            <a:lnTo>
                              <a:pt x="0" y="294"/>
                            </a:lnTo>
                            <a:lnTo>
                              <a:pt x="142194" y="294"/>
                            </a:lnTo>
                            <a:close/>
                          </a:path>
                        </a:pathLst>
                      </a:custGeom>
                      <a:solidFill>
                        <a:srgbClr val="181716"/>
                      </a:solidFill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09006">
                          <a:defRPr/>
                        </a:pPr>
                        <a:endParaRPr lang="en-GB" sz="1392" kern="0" dirty="0">
                          <a:solidFill>
                            <a:srgbClr val="000000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  <p:sp>
                    <p:nvSpPr>
                      <p:cNvPr id="806" name="Forme libre : forme 805">
                        <a:extLst>
                          <a:ext uri="{FF2B5EF4-FFF2-40B4-BE49-F238E27FC236}">
                            <a16:creationId xmlns:a16="http://schemas.microsoft.com/office/drawing/2014/main" id="{0DE2A90F-E73D-C80B-9C78-6F673DA643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03894" y="7594324"/>
                        <a:ext cx="164228" cy="246783"/>
                      </a:xfrm>
                      <a:custGeom>
                        <a:avLst/>
                        <a:gdLst>
                          <a:gd name="connsiteX0" fmla="*/ 76973 w 164228"/>
                          <a:gd name="connsiteY0" fmla="*/ 169517 h 246783"/>
                          <a:gd name="connsiteX1" fmla="*/ 56114 w 164228"/>
                          <a:gd name="connsiteY1" fmla="*/ 167754 h 246783"/>
                          <a:gd name="connsiteX2" fmla="*/ 56114 w 164228"/>
                          <a:gd name="connsiteY2" fmla="*/ 246784 h 246783"/>
                          <a:gd name="connsiteX3" fmla="*/ 0 w 164228"/>
                          <a:gd name="connsiteY3" fmla="*/ 246784 h 246783"/>
                          <a:gd name="connsiteX4" fmla="*/ 0 w 164228"/>
                          <a:gd name="connsiteY4" fmla="*/ 0 h 246783"/>
                          <a:gd name="connsiteX5" fmla="*/ 73447 w 164228"/>
                          <a:gd name="connsiteY5" fmla="*/ 0 h 246783"/>
                          <a:gd name="connsiteX6" fmla="*/ 143663 w 164228"/>
                          <a:gd name="connsiteY6" fmla="*/ 17627 h 246783"/>
                          <a:gd name="connsiteX7" fmla="*/ 164229 w 164228"/>
                          <a:gd name="connsiteY7" fmla="*/ 81380 h 246783"/>
                          <a:gd name="connsiteX8" fmla="*/ 141900 w 164228"/>
                          <a:gd name="connsiteY8" fmla="*/ 148364 h 246783"/>
                          <a:gd name="connsiteX9" fmla="*/ 77267 w 164228"/>
                          <a:gd name="connsiteY9" fmla="*/ 169223 h 246783"/>
                          <a:gd name="connsiteX10" fmla="*/ 70510 w 164228"/>
                          <a:gd name="connsiteY10" fmla="*/ 121923 h 246783"/>
                          <a:gd name="connsiteX11" fmla="*/ 99007 w 164228"/>
                          <a:gd name="connsiteY11" fmla="*/ 113991 h 246783"/>
                          <a:gd name="connsiteX12" fmla="*/ 108115 w 164228"/>
                          <a:gd name="connsiteY12" fmla="*/ 84318 h 246783"/>
                          <a:gd name="connsiteX13" fmla="*/ 100476 w 164228"/>
                          <a:gd name="connsiteY13" fmla="*/ 54939 h 246783"/>
                          <a:gd name="connsiteX14" fmla="*/ 73154 w 164228"/>
                          <a:gd name="connsiteY14" fmla="*/ 47300 h 246783"/>
                          <a:gd name="connsiteX15" fmla="*/ 56408 w 164228"/>
                          <a:gd name="connsiteY15" fmla="*/ 47300 h 246783"/>
                          <a:gd name="connsiteX16" fmla="*/ 56408 w 164228"/>
                          <a:gd name="connsiteY16" fmla="*/ 120454 h 246783"/>
                          <a:gd name="connsiteX17" fmla="*/ 70803 w 164228"/>
                          <a:gd name="connsiteY17" fmla="*/ 121923 h 2467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164228" h="246783">
                            <a:moveTo>
                              <a:pt x="76973" y="169517"/>
                            </a:moveTo>
                            <a:cubicBezTo>
                              <a:pt x="69334" y="169517"/>
                              <a:pt x="62577" y="168929"/>
                              <a:pt x="56114" y="167754"/>
                            </a:cubicBezTo>
                            <a:lnTo>
                              <a:pt x="56114" y="246784"/>
                            </a:lnTo>
                            <a:lnTo>
                              <a:pt x="0" y="246784"/>
                            </a:lnTo>
                            <a:lnTo>
                              <a:pt x="0" y="0"/>
                            </a:lnTo>
                            <a:lnTo>
                              <a:pt x="73447" y="0"/>
                            </a:lnTo>
                            <a:cubicBezTo>
                              <a:pt x="106646" y="0"/>
                              <a:pt x="130149" y="5876"/>
                              <a:pt x="143663" y="17627"/>
                            </a:cubicBezTo>
                            <a:cubicBezTo>
                              <a:pt x="157177" y="29379"/>
                              <a:pt x="164229" y="50532"/>
                              <a:pt x="164229" y="81380"/>
                            </a:cubicBezTo>
                            <a:cubicBezTo>
                              <a:pt x="164229" y="112228"/>
                              <a:pt x="156884" y="134556"/>
                              <a:pt x="141900" y="148364"/>
                            </a:cubicBezTo>
                            <a:cubicBezTo>
                              <a:pt x="126917" y="162172"/>
                              <a:pt x="105470" y="169223"/>
                              <a:pt x="77267" y="169223"/>
                            </a:cubicBezTo>
                            <a:close/>
                            <a:moveTo>
                              <a:pt x="70510" y="121923"/>
                            </a:moveTo>
                            <a:cubicBezTo>
                              <a:pt x="83436" y="121923"/>
                              <a:pt x="92838" y="119279"/>
                              <a:pt x="99007" y="113991"/>
                            </a:cubicBezTo>
                            <a:cubicBezTo>
                              <a:pt x="105177" y="108702"/>
                              <a:pt x="108115" y="99007"/>
                              <a:pt x="108115" y="84318"/>
                            </a:cubicBezTo>
                            <a:cubicBezTo>
                              <a:pt x="108115" y="69628"/>
                              <a:pt x="105470" y="60227"/>
                              <a:pt x="100476" y="54939"/>
                            </a:cubicBezTo>
                            <a:cubicBezTo>
                              <a:pt x="95188" y="49651"/>
                              <a:pt x="86374" y="47300"/>
                              <a:pt x="73154" y="47300"/>
                            </a:cubicBezTo>
                            <a:lnTo>
                              <a:pt x="56408" y="47300"/>
                            </a:lnTo>
                            <a:lnTo>
                              <a:pt x="56408" y="120454"/>
                            </a:lnTo>
                            <a:cubicBezTo>
                              <a:pt x="59933" y="121335"/>
                              <a:pt x="64634" y="121923"/>
                              <a:pt x="70803" y="121923"/>
                            </a:cubicBezTo>
                            <a:close/>
                          </a:path>
                        </a:pathLst>
                      </a:custGeom>
                      <a:solidFill>
                        <a:srgbClr val="181716"/>
                      </a:solidFill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09006">
                          <a:defRPr/>
                        </a:pPr>
                        <a:endParaRPr lang="en-GB" sz="1392" kern="0" dirty="0">
                          <a:solidFill>
                            <a:srgbClr val="000000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  <p:sp>
                    <p:nvSpPr>
                      <p:cNvPr id="807" name="Forme libre : forme 806">
                        <a:extLst>
                          <a:ext uri="{FF2B5EF4-FFF2-40B4-BE49-F238E27FC236}">
                            <a16:creationId xmlns:a16="http://schemas.microsoft.com/office/drawing/2014/main" id="{DFF67CF3-E45C-48FF-6A7C-3B105FEF16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85750" y="7594324"/>
                        <a:ext cx="180092" cy="247077"/>
                      </a:xfrm>
                      <a:custGeom>
                        <a:avLst/>
                        <a:gdLst>
                          <a:gd name="connsiteX0" fmla="*/ 180093 w 180092"/>
                          <a:gd name="connsiteY0" fmla="*/ 0 h 247077"/>
                          <a:gd name="connsiteX1" fmla="*/ 180093 w 180092"/>
                          <a:gd name="connsiteY1" fmla="*/ 50532 h 247077"/>
                          <a:gd name="connsiteX2" fmla="*/ 118103 w 180092"/>
                          <a:gd name="connsiteY2" fmla="*/ 50532 h 247077"/>
                          <a:gd name="connsiteX3" fmla="*/ 118103 w 180092"/>
                          <a:gd name="connsiteY3" fmla="*/ 247077 h 247077"/>
                          <a:gd name="connsiteX4" fmla="*/ 61990 w 180092"/>
                          <a:gd name="connsiteY4" fmla="*/ 247077 h 247077"/>
                          <a:gd name="connsiteX5" fmla="*/ 61990 w 180092"/>
                          <a:gd name="connsiteY5" fmla="*/ 50532 h 247077"/>
                          <a:gd name="connsiteX6" fmla="*/ 0 w 180092"/>
                          <a:gd name="connsiteY6" fmla="*/ 50532 h 247077"/>
                          <a:gd name="connsiteX7" fmla="*/ 0 w 180092"/>
                          <a:gd name="connsiteY7" fmla="*/ 0 h 247077"/>
                          <a:gd name="connsiteX8" fmla="*/ 180093 w 180092"/>
                          <a:gd name="connsiteY8" fmla="*/ 0 h 2470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80092" h="247077">
                            <a:moveTo>
                              <a:pt x="180093" y="0"/>
                            </a:moveTo>
                            <a:lnTo>
                              <a:pt x="180093" y="50532"/>
                            </a:lnTo>
                            <a:lnTo>
                              <a:pt x="118103" y="50532"/>
                            </a:lnTo>
                            <a:lnTo>
                              <a:pt x="118103" y="247077"/>
                            </a:lnTo>
                            <a:lnTo>
                              <a:pt x="61990" y="247077"/>
                            </a:lnTo>
                            <a:lnTo>
                              <a:pt x="61990" y="50532"/>
                            </a:lnTo>
                            <a:lnTo>
                              <a:pt x="0" y="50532"/>
                            </a:lnTo>
                            <a:lnTo>
                              <a:pt x="0" y="0"/>
                            </a:lnTo>
                            <a:lnTo>
                              <a:pt x="180093" y="0"/>
                            </a:lnTo>
                            <a:close/>
                          </a:path>
                        </a:pathLst>
                      </a:custGeom>
                      <a:solidFill>
                        <a:srgbClr val="181716"/>
                      </a:solidFill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09006">
                          <a:defRPr/>
                        </a:pPr>
                        <a:endParaRPr lang="en-GB" sz="1392" kern="0" dirty="0">
                          <a:solidFill>
                            <a:srgbClr val="000000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778" name="Groupe 777">
                    <a:extLst>
                      <a:ext uri="{FF2B5EF4-FFF2-40B4-BE49-F238E27FC236}">
                        <a16:creationId xmlns:a16="http://schemas.microsoft.com/office/drawing/2014/main" id="{F4DB8ABE-BF37-6221-5A36-EC43D50EFB44}"/>
                      </a:ext>
                    </a:extLst>
                  </p:cNvPr>
                  <p:cNvGrpSpPr/>
                  <p:nvPr/>
                </p:nvGrpSpPr>
                <p:grpSpPr>
                  <a:xfrm>
                    <a:off x="804797" y="2165502"/>
                    <a:ext cx="1602728" cy="961637"/>
                    <a:chOff x="3048616" y="3932376"/>
                    <a:chExt cx="1602728" cy="961637"/>
                  </a:xfrm>
                </p:grpSpPr>
                <p:sp>
                  <p:nvSpPr>
                    <p:cNvPr id="795" name="Forme libre : forme 794">
                      <a:extLst>
                        <a:ext uri="{FF2B5EF4-FFF2-40B4-BE49-F238E27FC236}">
                          <a16:creationId xmlns:a16="http://schemas.microsoft.com/office/drawing/2014/main" id="{20212BF3-4F82-0573-A5FC-5A709925B97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048616" y="3932376"/>
                      <a:ext cx="1602728" cy="961637"/>
                    </a:xfrm>
                    <a:custGeom>
                      <a:avLst/>
                      <a:gdLst>
                        <a:gd name="connsiteX0" fmla="*/ 0 w 762000"/>
                        <a:gd name="connsiteY0" fmla="*/ 0 h 457200"/>
                        <a:gd name="connsiteX1" fmla="*/ 762000 w 762000"/>
                        <a:gd name="connsiteY1" fmla="*/ 0 h 457200"/>
                        <a:gd name="connsiteX2" fmla="*/ 762000 w 762000"/>
                        <a:gd name="connsiteY2" fmla="*/ 457200 h 457200"/>
                        <a:gd name="connsiteX3" fmla="*/ 0 w 762000"/>
                        <a:gd name="connsiteY3" fmla="*/ 4572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62000" h="457200">
                          <a:moveTo>
                            <a:pt x="0" y="0"/>
                          </a:moveTo>
                          <a:lnTo>
                            <a:pt x="762000" y="0"/>
                          </a:lnTo>
                          <a:lnTo>
                            <a:pt x="762000" y="457200"/>
                          </a:lnTo>
                          <a:lnTo>
                            <a:pt x="0" y="457200"/>
                          </a:lnTo>
                          <a:close/>
                        </a:path>
                      </a:pathLst>
                    </a:custGeom>
                    <a:solidFill>
                      <a:srgbClr val="008872"/>
                    </a:solidFill>
                    <a:ln w="76200" cap="flat">
                      <a:noFill/>
                      <a:prstDash val="solid"/>
                      <a:miter/>
                    </a:ln>
                  </p:spPr>
                  <p:txBody>
                    <a:bodyPr lIns="17893" tIns="0" rIns="0" bIns="0" rtlCol="0" anchor="ctr"/>
                    <a:lstStyle/>
                    <a:p>
                      <a:pPr defTabSz="909006">
                        <a:defRPr/>
                      </a:pPr>
                      <a:endParaRPr lang="en-GB" sz="2783" kern="0" dirty="0">
                        <a:solidFill>
                          <a:srgbClr val="000000"/>
                        </a:solidFill>
                        <a:latin typeface="BNPP Sans" panose="02000000000000000000" charset="0"/>
                      </a:endParaRPr>
                    </a:p>
                  </p:txBody>
                </p:sp>
                <p:sp>
                  <p:nvSpPr>
                    <p:cNvPr id="796" name="Forme libre : forme 795">
                      <a:extLst>
                        <a:ext uri="{FF2B5EF4-FFF2-40B4-BE49-F238E27FC236}">
                          <a16:creationId xmlns:a16="http://schemas.microsoft.com/office/drawing/2014/main" id="{E1173983-E05C-BCD6-F3B1-D13787AD365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048616" y="3932376"/>
                      <a:ext cx="1121909" cy="480818"/>
                    </a:xfrm>
                    <a:custGeom>
                      <a:avLst/>
                      <a:gdLst>
                        <a:gd name="connsiteX0" fmla="*/ 533400 w 533400"/>
                        <a:gd name="connsiteY0" fmla="*/ 76200 h 228600"/>
                        <a:gd name="connsiteX1" fmla="*/ 533400 w 533400"/>
                        <a:gd name="connsiteY1" fmla="*/ 0 h 228600"/>
                        <a:gd name="connsiteX2" fmla="*/ 0 w 533400"/>
                        <a:gd name="connsiteY2" fmla="*/ 0 h 228600"/>
                        <a:gd name="connsiteX3" fmla="*/ 0 w 533400"/>
                        <a:gd name="connsiteY3" fmla="*/ 228600 h 228600"/>
                        <a:gd name="connsiteX4" fmla="*/ 381000 w 533400"/>
                        <a:gd name="connsiteY4" fmla="*/ 228600 h 228600"/>
                        <a:gd name="connsiteX5" fmla="*/ 533400 w 533400"/>
                        <a:gd name="connsiteY5" fmla="*/ 76200 h 228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3400" h="228600">
                          <a:moveTo>
                            <a:pt x="533400" y="76200"/>
                          </a:moveTo>
                          <a:lnTo>
                            <a:pt x="533400" y="0"/>
                          </a:lnTo>
                          <a:lnTo>
                            <a:pt x="0" y="0"/>
                          </a:lnTo>
                          <a:lnTo>
                            <a:pt x="0" y="228600"/>
                          </a:lnTo>
                          <a:lnTo>
                            <a:pt x="381000" y="228600"/>
                          </a:lnTo>
                          <a:cubicBezTo>
                            <a:pt x="465171" y="228600"/>
                            <a:pt x="533400" y="160370"/>
                            <a:pt x="533400" y="76200"/>
                          </a:cubicBezTo>
                          <a:close/>
                        </a:path>
                      </a:pathLst>
                    </a:custGeom>
                    <a:solidFill>
                      <a:srgbClr val="A5D3B7"/>
                    </a:solidFill>
                    <a:ln w="76200" cap="flat">
                      <a:noFill/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17893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09006">
                        <a:defRPr/>
                      </a:pPr>
                      <a:endParaRPr lang="en-GB" sz="1591" kern="0" dirty="0">
                        <a:solidFill>
                          <a:srgbClr val="000000"/>
                        </a:solidFill>
                        <a:latin typeface="BNPP Sans" panose="02000000000000000000" charset="0"/>
                      </a:endParaRPr>
                    </a:p>
                  </p:txBody>
                </p:sp>
                <p:grpSp>
                  <p:nvGrpSpPr>
                    <p:cNvPr id="797" name="Groupe 796">
                      <a:extLst>
                        <a:ext uri="{FF2B5EF4-FFF2-40B4-BE49-F238E27FC236}">
                          <a16:creationId xmlns:a16="http://schemas.microsoft.com/office/drawing/2014/main" id="{05B9B357-FEE3-7154-1A0A-02F27E0B034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089164" y="3957384"/>
                      <a:ext cx="797575" cy="344120"/>
                      <a:chOff x="4971607" y="7589330"/>
                      <a:chExt cx="595805" cy="257065"/>
                    </a:xfrm>
                    <a:solidFill>
                      <a:srgbClr val="000000"/>
                    </a:solidFill>
                  </p:grpSpPr>
                  <p:sp>
                    <p:nvSpPr>
                      <p:cNvPr id="798" name="Forme libre : forme 797">
                        <a:extLst>
                          <a:ext uri="{FF2B5EF4-FFF2-40B4-BE49-F238E27FC236}">
                            <a16:creationId xmlns:a16="http://schemas.microsoft.com/office/drawing/2014/main" id="{1802635F-0FE4-1674-A01E-F3863B79D3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71607" y="7589330"/>
                        <a:ext cx="197720" cy="256772"/>
                      </a:xfrm>
                      <a:custGeom>
                        <a:avLst/>
                        <a:gdLst>
                          <a:gd name="connsiteX0" fmla="*/ 60814 w 197720"/>
                          <a:gd name="connsiteY0" fmla="*/ 6757 h 256772"/>
                          <a:gd name="connsiteX1" fmla="*/ 100182 w 197720"/>
                          <a:gd name="connsiteY1" fmla="*/ 0 h 256772"/>
                          <a:gd name="connsiteX2" fmla="*/ 138963 w 197720"/>
                          <a:gd name="connsiteY2" fmla="*/ 6757 h 256772"/>
                          <a:gd name="connsiteX3" fmla="*/ 169517 w 197720"/>
                          <a:gd name="connsiteY3" fmla="*/ 28791 h 256772"/>
                          <a:gd name="connsiteX4" fmla="*/ 190082 w 197720"/>
                          <a:gd name="connsiteY4" fmla="*/ 68453 h 256772"/>
                          <a:gd name="connsiteX5" fmla="*/ 197721 w 197720"/>
                          <a:gd name="connsiteY5" fmla="*/ 144251 h 256772"/>
                          <a:gd name="connsiteX6" fmla="*/ 170986 w 197720"/>
                          <a:gd name="connsiteY6" fmla="*/ 226218 h 256772"/>
                          <a:gd name="connsiteX7" fmla="*/ 99595 w 197720"/>
                          <a:gd name="connsiteY7" fmla="*/ 256772 h 256772"/>
                          <a:gd name="connsiteX8" fmla="*/ 14689 w 197720"/>
                          <a:gd name="connsiteY8" fmla="*/ 210647 h 256772"/>
                          <a:gd name="connsiteX9" fmla="*/ 0 w 197720"/>
                          <a:gd name="connsiteY9" fmla="*/ 128680 h 256772"/>
                          <a:gd name="connsiteX10" fmla="*/ 7639 w 197720"/>
                          <a:gd name="connsiteY10" fmla="*/ 68747 h 256772"/>
                          <a:gd name="connsiteX11" fmla="*/ 28791 w 197720"/>
                          <a:gd name="connsiteY11" fmla="*/ 29085 h 256772"/>
                          <a:gd name="connsiteX12" fmla="*/ 60521 w 197720"/>
                          <a:gd name="connsiteY12" fmla="*/ 7051 h 256772"/>
                          <a:gd name="connsiteX13" fmla="*/ 125154 w 197720"/>
                          <a:gd name="connsiteY13" fmla="*/ 58758 h 256772"/>
                          <a:gd name="connsiteX14" fmla="*/ 100182 w 197720"/>
                          <a:gd name="connsiteY14" fmla="*/ 51707 h 256772"/>
                          <a:gd name="connsiteX15" fmla="*/ 82849 w 197720"/>
                          <a:gd name="connsiteY15" fmla="*/ 54939 h 256772"/>
                          <a:gd name="connsiteX16" fmla="*/ 69041 w 197720"/>
                          <a:gd name="connsiteY16" fmla="*/ 66984 h 256772"/>
                          <a:gd name="connsiteX17" fmla="*/ 59933 w 197720"/>
                          <a:gd name="connsiteY17" fmla="*/ 90487 h 256772"/>
                          <a:gd name="connsiteX18" fmla="*/ 56701 w 197720"/>
                          <a:gd name="connsiteY18" fmla="*/ 138081 h 256772"/>
                          <a:gd name="connsiteX19" fmla="*/ 67866 w 197720"/>
                          <a:gd name="connsiteY19" fmla="*/ 188026 h 256772"/>
                          <a:gd name="connsiteX20" fmla="*/ 99889 w 197720"/>
                          <a:gd name="connsiteY20" fmla="*/ 205359 h 256772"/>
                          <a:gd name="connsiteX21" fmla="*/ 130737 w 197720"/>
                          <a:gd name="connsiteY21" fmla="*/ 188613 h 256772"/>
                          <a:gd name="connsiteX22" fmla="*/ 141019 w 197720"/>
                          <a:gd name="connsiteY22" fmla="*/ 118691 h 256772"/>
                          <a:gd name="connsiteX23" fmla="*/ 125448 w 197720"/>
                          <a:gd name="connsiteY23" fmla="*/ 58758 h 2567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197720" h="256772">
                            <a:moveTo>
                              <a:pt x="60814" y="6757"/>
                            </a:moveTo>
                            <a:cubicBezTo>
                              <a:pt x="73154" y="2350"/>
                              <a:pt x="86080" y="0"/>
                              <a:pt x="100182" y="0"/>
                            </a:cubicBezTo>
                            <a:cubicBezTo>
                              <a:pt x="114284" y="0"/>
                              <a:pt x="127211" y="2350"/>
                              <a:pt x="138963" y="6757"/>
                            </a:cubicBezTo>
                            <a:cubicBezTo>
                              <a:pt x="150714" y="11164"/>
                              <a:pt x="160997" y="18509"/>
                              <a:pt x="169517" y="28791"/>
                            </a:cubicBezTo>
                            <a:cubicBezTo>
                              <a:pt x="178037" y="39074"/>
                              <a:pt x="185088" y="52295"/>
                              <a:pt x="190082" y="68453"/>
                            </a:cubicBezTo>
                            <a:cubicBezTo>
                              <a:pt x="195076" y="84612"/>
                              <a:pt x="197721" y="109877"/>
                              <a:pt x="197721" y="144251"/>
                            </a:cubicBezTo>
                            <a:cubicBezTo>
                              <a:pt x="197721" y="178624"/>
                              <a:pt x="188907" y="205653"/>
                              <a:pt x="170986" y="226218"/>
                            </a:cubicBezTo>
                            <a:cubicBezTo>
                              <a:pt x="153358" y="246784"/>
                              <a:pt x="129561" y="256772"/>
                              <a:pt x="99595" y="256772"/>
                            </a:cubicBezTo>
                            <a:cubicBezTo>
                              <a:pt x="52882" y="256772"/>
                              <a:pt x="24678" y="241495"/>
                              <a:pt x="14689" y="210647"/>
                            </a:cubicBezTo>
                            <a:cubicBezTo>
                              <a:pt x="4701" y="179800"/>
                              <a:pt x="0" y="152477"/>
                              <a:pt x="0" y="128680"/>
                            </a:cubicBezTo>
                            <a:cubicBezTo>
                              <a:pt x="0" y="104883"/>
                              <a:pt x="2644" y="84905"/>
                              <a:pt x="7639" y="68747"/>
                            </a:cubicBezTo>
                            <a:cubicBezTo>
                              <a:pt x="12633" y="52588"/>
                              <a:pt x="19978" y="39074"/>
                              <a:pt x="28791" y="29085"/>
                            </a:cubicBezTo>
                            <a:cubicBezTo>
                              <a:pt x="37605" y="19096"/>
                              <a:pt x="48475" y="11458"/>
                              <a:pt x="60521" y="7051"/>
                            </a:cubicBezTo>
                            <a:close/>
                            <a:moveTo>
                              <a:pt x="125154" y="58758"/>
                            </a:moveTo>
                            <a:cubicBezTo>
                              <a:pt x="114578" y="54057"/>
                              <a:pt x="106352" y="51707"/>
                              <a:pt x="100182" y="51707"/>
                            </a:cubicBezTo>
                            <a:cubicBezTo>
                              <a:pt x="94013" y="51707"/>
                              <a:pt x="88137" y="52882"/>
                              <a:pt x="82849" y="54939"/>
                            </a:cubicBezTo>
                            <a:cubicBezTo>
                              <a:pt x="77560" y="56995"/>
                              <a:pt x="72860" y="61108"/>
                              <a:pt x="69041" y="66984"/>
                            </a:cubicBezTo>
                            <a:cubicBezTo>
                              <a:pt x="65221" y="72860"/>
                              <a:pt x="62283" y="80498"/>
                              <a:pt x="59933" y="90487"/>
                            </a:cubicBezTo>
                            <a:cubicBezTo>
                              <a:pt x="57583" y="100476"/>
                              <a:pt x="56701" y="116341"/>
                              <a:pt x="56701" y="138081"/>
                            </a:cubicBezTo>
                            <a:cubicBezTo>
                              <a:pt x="56701" y="159822"/>
                              <a:pt x="60521" y="176274"/>
                              <a:pt x="67866" y="188026"/>
                            </a:cubicBezTo>
                            <a:cubicBezTo>
                              <a:pt x="75210" y="199777"/>
                              <a:pt x="86080" y="205359"/>
                              <a:pt x="99889" y="205359"/>
                            </a:cubicBezTo>
                            <a:cubicBezTo>
                              <a:pt x="113697" y="205359"/>
                              <a:pt x="123979" y="199777"/>
                              <a:pt x="130737" y="188613"/>
                            </a:cubicBezTo>
                            <a:cubicBezTo>
                              <a:pt x="137494" y="177449"/>
                              <a:pt x="141019" y="154240"/>
                              <a:pt x="141019" y="118691"/>
                            </a:cubicBezTo>
                            <a:cubicBezTo>
                              <a:pt x="141019" y="83143"/>
                              <a:pt x="135731" y="63165"/>
                              <a:pt x="125448" y="58758"/>
                            </a:cubicBezTo>
                            <a:close/>
                          </a:path>
                        </a:pathLst>
                      </a:custGeom>
                      <a:grpFill/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09006">
                          <a:defRPr/>
                        </a:pPr>
                        <a:endParaRPr lang="en-GB" sz="1392" kern="0" dirty="0">
                          <a:solidFill>
                            <a:srgbClr val="000000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  <p:sp>
                    <p:nvSpPr>
                      <p:cNvPr id="799" name="Forme libre : forme 798">
                        <a:extLst>
                          <a:ext uri="{FF2B5EF4-FFF2-40B4-BE49-F238E27FC236}">
                            <a16:creationId xmlns:a16="http://schemas.microsoft.com/office/drawing/2014/main" id="{002E7553-D122-F3CC-1090-3A9F29C9C3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91068" y="7589623"/>
                        <a:ext cx="181562" cy="256772"/>
                      </a:xfrm>
                      <a:custGeom>
                        <a:avLst/>
                        <a:gdLst>
                          <a:gd name="connsiteX0" fmla="*/ 104002 w 181562"/>
                          <a:gd name="connsiteY0" fmla="*/ 256479 h 256772"/>
                          <a:gd name="connsiteX1" fmla="*/ 0 w 181562"/>
                          <a:gd name="connsiteY1" fmla="*/ 126623 h 256772"/>
                          <a:gd name="connsiteX2" fmla="*/ 24972 w 181562"/>
                          <a:gd name="connsiteY2" fmla="*/ 29967 h 256772"/>
                          <a:gd name="connsiteX3" fmla="*/ 98713 w 181562"/>
                          <a:gd name="connsiteY3" fmla="*/ 0 h 256772"/>
                          <a:gd name="connsiteX4" fmla="*/ 159234 w 181562"/>
                          <a:gd name="connsiteY4" fmla="*/ 20272 h 256772"/>
                          <a:gd name="connsiteX5" fmla="*/ 181562 w 181562"/>
                          <a:gd name="connsiteY5" fmla="*/ 83143 h 256772"/>
                          <a:gd name="connsiteX6" fmla="*/ 127211 w 181562"/>
                          <a:gd name="connsiteY6" fmla="*/ 87843 h 256772"/>
                          <a:gd name="connsiteX7" fmla="*/ 119866 w 181562"/>
                          <a:gd name="connsiteY7" fmla="*/ 61402 h 256772"/>
                          <a:gd name="connsiteX8" fmla="*/ 98126 w 181562"/>
                          <a:gd name="connsiteY8" fmla="*/ 51413 h 256772"/>
                          <a:gd name="connsiteX9" fmla="*/ 66103 w 181562"/>
                          <a:gd name="connsiteY9" fmla="*/ 68747 h 256772"/>
                          <a:gd name="connsiteX10" fmla="*/ 56408 w 181562"/>
                          <a:gd name="connsiteY10" fmla="*/ 126623 h 256772"/>
                          <a:gd name="connsiteX11" fmla="*/ 77854 w 181562"/>
                          <a:gd name="connsiteY11" fmla="*/ 198014 h 256772"/>
                          <a:gd name="connsiteX12" fmla="*/ 111052 w 181562"/>
                          <a:gd name="connsiteY12" fmla="*/ 205065 h 256772"/>
                          <a:gd name="connsiteX13" fmla="*/ 171573 w 181562"/>
                          <a:gd name="connsiteY13" fmla="*/ 187438 h 256772"/>
                          <a:gd name="connsiteX14" fmla="*/ 177743 w 181562"/>
                          <a:gd name="connsiteY14" fmla="*/ 235913 h 256772"/>
                          <a:gd name="connsiteX15" fmla="*/ 145720 w 181562"/>
                          <a:gd name="connsiteY15" fmla="*/ 250309 h 256772"/>
                          <a:gd name="connsiteX16" fmla="*/ 103414 w 181562"/>
                          <a:gd name="connsiteY16" fmla="*/ 256772 h 2567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1562" h="256772">
                            <a:moveTo>
                              <a:pt x="104002" y="256479"/>
                            </a:moveTo>
                            <a:cubicBezTo>
                              <a:pt x="34667" y="256479"/>
                              <a:pt x="0" y="213292"/>
                              <a:pt x="0" y="126623"/>
                            </a:cubicBezTo>
                            <a:cubicBezTo>
                              <a:pt x="0" y="81967"/>
                              <a:pt x="8226" y="49944"/>
                              <a:pt x="24972" y="29967"/>
                            </a:cubicBezTo>
                            <a:cubicBezTo>
                              <a:pt x="41718" y="9989"/>
                              <a:pt x="66397" y="0"/>
                              <a:pt x="98713" y="0"/>
                            </a:cubicBezTo>
                            <a:cubicBezTo>
                              <a:pt x="124273" y="0"/>
                              <a:pt x="144544" y="6757"/>
                              <a:pt x="159234" y="20272"/>
                            </a:cubicBezTo>
                            <a:cubicBezTo>
                              <a:pt x="173923" y="33786"/>
                              <a:pt x="181268" y="54645"/>
                              <a:pt x="181562" y="83143"/>
                            </a:cubicBezTo>
                            <a:lnTo>
                              <a:pt x="127211" y="87843"/>
                            </a:lnTo>
                            <a:cubicBezTo>
                              <a:pt x="126623" y="76679"/>
                              <a:pt x="124273" y="68159"/>
                              <a:pt x="119866" y="61402"/>
                            </a:cubicBezTo>
                            <a:cubicBezTo>
                              <a:pt x="115459" y="54645"/>
                              <a:pt x="108408" y="51413"/>
                              <a:pt x="98126" y="51413"/>
                            </a:cubicBezTo>
                            <a:cubicBezTo>
                              <a:pt x="83143" y="51413"/>
                              <a:pt x="72272" y="57289"/>
                              <a:pt x="66103" y="68747"/>
                            </a:cubicBezTo>
                            <a:cubicBezTo>
                              <a:pt x="59933" y="80205"/>
                              <a:pt x="56408" y="99595"/>
                              <a:pt x="56408" y="126623"/>
                            </a:cubicBezTo>
                            <a:cubicBezTo>
                              <a:pt x="56408" y="169517"/>
                              <a:pt x="63459" y="193314"/>
                              <a:pt x="77854" y="198014"/>
                            </a:cubicBezTo>
                            <a:cubicBezTo>
                              <a:pt x="92250" y="202715"/>
                              <a:pt x="103414" y="205065"/>
                              <a:pt x="111052" y="205065"/>
                            </a:cubicBezTo>
                            <a:cubicBezTo>
                              <a:pt x="129855" y="205065"/>
                              <a:pt x="150127" y="199190"/>
                              <a:pt x="171573" y="187438"/>
                            </a:cubicBezTo>
                            <a:lnTo>
                              <a:pt x="177743" y="235913"/>
                            </a:lnTo>
                            <a:cubicBezTo>
                              <a:pt x="168342" y="241202"/>
                              <a:pt x="157765" y="246196"/>
                              <a:pt x="145720" y="250309"/>
                            </a:cubicBezTo>
                            <a:cubicBezTo>
                              <a:pt x="133674" y="254422"/>
                              <a:pt x="119866" y="256772"/>
                              <a:pt x="103414" y="256772"/>
                            </a:cubicBezTo>
                            <a:close/>
                          </a:path>
                        </a:pathLst>
                      </a:custGeom>
                      <a:grpFill/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09006">
                          <a:defRPr/>
                        </a:pPr>
                        <a:endParaRPr lang="en-GB" sz="1392" kern="0" dirty="0">
                          <a:solidFill>
                            <a:srgbClr val="000000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  <p:sp>
                    <p:nvSpPr>
                      <p:cNvPr id="800" name="Forme libre : forme 799">
                        <a:extLst>
                          <a:ext uri="{FF2B5EF4-FFF2-40B4-BE49-F238E27FC236}">
                            <a16:creationId xmlns:a16="http://schemas.microsoft.com/office/drawing/2014/main" id="{F89C1B66-F839-039F-983F-028C8E140E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319" y="7594324"/>
                        <a:ext cx="180093" cy="247077"/>
                      </a:xfrm>
                      <a:custGeom>
                        <a:avLst/>
                        <a:gdLst>
                          <a:gd name="connsiteX0" fmla="*/ 180093 w 180093"/>
                          <a:gd name="connsiteY0" fmla="*/ 0 h 247077"/>
                          <a:gd name="connsiteX1" fmla="*/ 180093 w 180093"/>
                          <a:gd name="connsiteY1" fmla="*/ 50532 h 247077"/>
                          <a:gd name="connsiteX2" fmla="*/ 118104 w 180093"/>
                          <a:gd name="connsiteY2" fmla="*/ 50532 h 247077"/>
                          <a:gd name="connsiteX3" fmla="*/ 118104 w 180093"/>
                          <a:gd name="connsiteY3" fmla="*/ 247077 h 247077"/>
                          <a:gd name="connsiteX4" fmla="*/ 61990 w 180093"/>
                          <a:gd name="connsiteY4" fmla="*/ 247077 h 247077"/>
                          <a:gd name="connsiteX5" fmla="*/ 61990 w 180093"/>
                          <a:gd name="connsiteY5" fmla="*/ 50532 h 247077"/>
                          <a:gd name="connsiteX6" fmla="*/ 0 w 180093"/>
                          <a:gd name="connsiteY6" fmla="*/ 50532 h 247077"/>
                          <a:gd name="connsiteX7" fmla="*/ 0 w 180093"/>
                          <a:gd name="connsiteY7" fmla="*/ 0 h 247077"/>
                          <a:gd name="connsiteX8" fmla="*/ 180093 w 180093"/>
                          <a:gd name="connsiteY8" fmla="*/ 0 h 2470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80093" h="247077">
                            <a:moveTo>
                              <a:pt x="180093" y="0"/>
                            </a:moveTo>
                            <a:lnTo>
                              <a:pt x="180093" y="50532"/>
                            </a:lnTo>
                            <a:lnTo>
                              <a:pt x="118104" y="50532"/>
                            </a:lnTo>
                            <a:lnTo>
                              <a:pt x="118104" y="247077"/>
                            </a:lnTo>
                            <a:lnTo>
                              <a:pt x="61990" y="247077"/>
                            </a:lnTo>
                            <a:lnTo>
                              <a:pt x="61990" y="50532"/>
                            </a:lnTo>
                            <a:lnTo>
                              <a:pt x="0" y="50532"/>
                            </a:lnTo>
                            <a:lnTo>
                              <a:pt x="0" y="0"/>
                            </a:lnTo>
                            <a:lnTo>
                              <a:pt x="180093" y="0"/>
                            </a:lnTo>
                            <a:close/>
                          </a:path>
                        </a:pathLst>
                      </a:custGeom>
                      <a:grpFill/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09006">
                          <a:defRPr/>
                        </a:pPr>
                        <a:endParaRPr lang="en-GB" sz="1392" kern="0" dirty="0">
                          <a:solidFill>
                            <a:srgbClr val="000000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779" name="Groupe 778">
                    <a:extLst>
                      <a:ext uri="{FF2B5EF4-FFF2-40B4-BE49-F238E27FC236}">
                        <a16:creationId xmlns:a16="http://schemas.microsoft.com/office/drawing/2014/main" id="{18F972E4-167A-01E3-072C-5C92137A33B3}"/>
                      </a:ext>
                    </a:extLst>
                  </p:cNvPr>
                  <p:cNvGrpSpPr/>
                  <p:nvPr/>
                </p:nvGrpSpPr>
                <p:grpSpPr>
                  <a:xfrm>
                    <a:off x="3048616" y="2165502"/>
                    <a:ext cx="1602728" cy="961637"/>
                    <a:chOff x="5292435" y="3932376"/>
                    <a:chExt cx="1602728" cy="961637"/>
                  </a:xfrm>
                </p:grpSpPr>
                <p:sp>
                  <p:nvSpPr>
                    <p:cNvPr id="787" name="Forme libre : forme 786">
                      <a:extLst>
                        <a:ext uri="{FF2B5EF4-FFF2-40B4-BE49-F238E27FC236}">
                          <a16:creationId xmlns:a16="http://schemas.microsoft.com/office/drawing/2014/main" id="{EC342042-AC27-5946-DE9E-139B4B3F9A3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5292435" y="3932376"/>
                      <a:ext cx="1602728" cy="961637"/>
                    </a:xfrm>
                    <a:custGeom>
                      <a:avLst/>
                      <a:gdLst>
                        <a:gd name="connsiteX0" fmla="*/ 0 w 762000"/>
                        <a:gd name="connsiteY0" fmla="*/ 0 h 457200"/>
                        <a:gd name="connsiteX1" fmla="*/ 762000 w 762000"/>
                        <a:gd name="connsiteY1" fmla="*/ 0 h 457200"/>
                        <a:gd name="connsiteX2" fmla="*/ 762000 w 762000"/>
                        <a:gd name="connsiteY2" fmla="*/ 457200 h 457200"/>
                        <a:gd name="connsiteX3" fmla="*/ 0 w 762000"/>
                        <a:gd name="connsiteY3" fmla="*/ 4572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62000" h="457200">
                          <a:moveTo>
                            <a:pt x="0" y="0"/>
                          </a:moveTo>
                          <a:lnTo>
                            <a:pt x="762000" y="0"/>
                          </a:lnTo>
                          <a:lnTo>
                            <a:pt x="762000" y="457200"/>
                          </a:lnTo>
                          <a:lnTo>
                            <a:pt x="0" y="457200"/>
                          </a:lnTo>
                          <a:close/>
                        </a:path>
                      </a:pathLst>
                    </a:custGeom>
                    <a:solidFill>
                      <a:srgbClr val="008872"/>
                    </a:solidFill>
                    <a:ln w="76200" cap="flat">
                      <a:noFill/>
                      <a:prstDash val="solid"/>
                      <a:miter/>
                    </a:ln>
                  </p:spPr>
                  <p:txBody>
                    <a:bodyPr lIns="17893" tIns="0" rIns="0" bIns="0" rtlCol="0" anchor="ctr"/>
                    <a:lstStyle/>
                    <a:p>
                      <a:pPr defTabSz="909006">
                        <a:defRPr/>
                      </a:pPr>
                      <a:endParaRPr lang="en-GB" sz="2783" kern="0" dirty="0">
                        <a:solidFill>
                          <a:srgbClr val="000000"/>
                        </a:solidFill>
                        <a:latin typeface="BNPP Sans" panose="02000000000000000000" charset="0"/>
                      </a:endParaRPr>
                    </a:p>
                  </p:txBody>
                </p:sp>
                <p:sp>
                  <p:nvSpPr>
                    <p:cNvPr id="788" name="Forme libre : forme 787">
                      <a:extLst>
                        <a:ext uri="{FF2B5EF4-FFF2-40B4-BE49-F238E27FC236}">
                          <a16:creationId xmlns:a16="http://schemas.microsoft.com/office/drawing/2014/main" id="{B3042021-D3BC-B89A-54B8-7AFF9C268CE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5292435" y="3932376"/>
                      <a:ext cx="1121909" cy="480818"/>
                    </a:xfrm>
                    <a:custGeom>
                      <a:avLst/>
                      <a:gdLst>
                        <a:gd name="connsiteX0" fmla="*/ 533400 w 533400"/>
                        <a:gd name="connsiteY0" fmla="*/ 76200 h 228600"/>
                        <a:gd name="connsiteX1" fmla="*/ 533400 w 533400"/>
                        <a:gd name="connsiteY1" fmla="*/ 0 h 228600"/>
                        <a:gd name="connsiteX2" fmla="*/ 0 w 533400"/>
                        <a:gd name="connsiteY2" fmla="*/ 0 h 228600"/>
                        <a:gd name="connsiteX3" fmla="*/ 0 w 533400"/>
                        <a:gd name="connsiteY3" fmla="*/ 228600 h 228600"/>
                        <a:gd name="connsiteX4" fmla="*/ 381000 w 533400"/>
                        <a:gd name="connsiteY4" fmla="*/ 228600 h 228600"/>
                        <a:gd name="connsiteX5" fmla="*/ 533400 w 533400"/>
                        <a:gd name="connsiteY5" fmla="*/ 76200 h 228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3400" h="228600">
                          <a:moveTo>
                            <a:pt x="533400" y="76200"/>
                          </a:moveTo>
                          <a:lnTo>
                            <a:pt x="533400" y="0"/>
                          </a:lnTo>
                          <a:lnTo>
                            <a:pt x="0" y="0"/>
                          </a:lnTo>
                          <a:lnTo>
                            <a:pt x="0" y="228600"/>
                          </a:lnTo>
                          <a:lnTo>
                            <a:pt x="381000" y="228600"/>
                          </a:lnTo>
                          <a:cubicBezTo>
                            <a:pt x="465170" y="228600"/>
                            <a:pt x="533400" y="160370"/>
                            <a:pt x="533400" y="76200"/>
                          </a:cubicBezTo>
                          <a:close/>
                        </a:path>
                      </a:pathLst>
                    </a:custGeom>
                    <a:solidFill>
                      <a:srgbClr val="A5D3B7"/>
                    </a:solidFill>
                    <a:ln w="76200" cap="flat">
                      <a:noFill/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17893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09006">
                        <a:defRPr/>
                      </a:pPr>
                      <a:endParaRPr lang="en-GB" sz="1591" kern="0" dirty="0">
                        <a:solidFill>
                          <a:srgbClr val="000000"/>
                        </a:solidFill>
                        <a:latin typeface="BNPP Sans" panose="02000000000000000000" charset="0"/>
                      </a:endParaRPr>
                    </a:p>
                  </p:txBody>
                </p:sp>
                <p:grpSp>
                  <p:nvGrpSpPr>
                    <p:cNvPr id="789" name="Groupe 788">
                      <a:extLst>
                        <a:ext uri="{FF2B5EF4-FFF2-40B4-BE49-F238E27FC236}">
                          <a16:creationId xmlns:a16="http://schemas.microsoft.com/office/drawing/2014/main" id="{35C88590-CE7F-21D4-6886-DAB5BB75DD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353652" y="3957579"/>
                      <a:ext cx="869939" cy="343728"/>
                      <a:chOff x="5687866" y="7589330"/>
                      <a:chExt cx="649862" cy="256772"/>
                    </a:xfrm>
                    <a:solidFill>
                      <a:srgbClr val="000000"/>
                    </a:solidFill>
                  </p:grpSpPr>
                  <p:sp>
                    <p:nvSpPr>
                      <p:cNvPr id="792" name="Forme libre : forme 791">
                        <a:extLst>
                          <a:ext uri="{FF2B5EF4-FFF2-40B4-BE49-F238E27FC236}">
                            <a16:creationId xmlns:a16="http://schemas.microsoft.com/office/drawing/2014/main" id="{14EBCB7F-7028-AF94-CBA7-E96EFDDE00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87866" y="7594324"/>
                        <a:ext cx="198895" cy="246783"/>
                      </a:xfrm>
                      <a:custGeom>
                        <a:avLst/>
                        <a:gdLst>
                          <a:gd name="connsiteX0" fmla="*/ 142782 w 198895"/>
                          <a:gd name="connsiteY0" fmla="*/ 0 h 246783"/>
                          <a:gd name="connsiteX1" fmla="*/ 198896 w 198895"/>
                          <a:gd name="connsiteY1" fmla="*/ 0 h 246783"/>
                          <a:gd name="connsiteX2" fmla="*/ 198896 w 198895"/>
                          <a:gd name="connsiteY2" fmla="*/ 246784 h 246783"/>
                          <a:gd name="connsiteX3" fmla="*/ 140431 w 198895"/>
                          <a:gd name="connsiteY3" fmla="*/ 246784 h 246783"/>
                          <a:gd name="connsiteX4" fmla="*/ 56114 w 198895"/>
                          <a:gd name="connsiteY4" fmla="*/ 100476 h 246783"/>
                          <a:gd name="connsiteX5" fmla="*/ 56114 w 198895"/>
                          <a:gd name="connsiteY5" fmla="*/ 246784 h 246783"/>
                          <a:gd name="connsiteX6" fmla="*/ 0 w 198895"/>
                          <a:gd name="connsiteY6" fmla="*/ 246784 h 246783"/>
                          <a:gd name="connsiteX7" fmla="*/ 0 w 198895"/>
                          <a:gd name="connsiteY7" fmla="*/ 0 h 246783"/>
                          <a:gd name="connsiteX8" fmla="*/ 58464 w 198895"/>
                          <a:gd name="connsiteY8" fmla="*/ 0 h 246783"/>
                          <a:gd name="connsiteX9" fmla="*/ 142782 w 198895"/>
                          <a:gd name="connsiteY9" fmla="*/ 149539 h 246783"/>
                          <a:gd name="connsiteX10" fmla="*/ 142782 w 198895"/>
                          <a:gd name="connsiteY10" fmla="*/ 0 h 2467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98895" h="246783">
                            <a:moveTo>
                              <a:pt x="142782" y="0"/>
                            </a:moveTo>
                            <a:lnTo>
                              <a:pt x="198896" y="0"/>
                            </a:lnTo>
                            <a:lnTo>
                              <a:pt x="198896" y="246784"/>
                            </a:lnTo>
                            <a:lnTo>
                              <a:pt x="140431" y="246784"/>
                            </a:lnTo>
                            <a:lnTo>
                              <a:pt x="56114" y="100476"/>
                            </a:lnTo>
                            <a:lnTo>
                              <a:pt x="56114" y="246784"/>
                            </a:lnTo>
                            <a:lnTo>
                              <a:pt x="0" y="246784"/>
                            </a:lnTo>
                            <a:lnTo>
                              <a:pt x="0" y="0"/>
                            </a:lnTo>
                            <a:lnTo>
                              <a:pt x="58464" y="0"/>
                            </a:lnTo>
                            <a:lnTo>
                              <a:pt x="142782" y="149539"/>
                            </a:lnTo>
                            <a:lnTo>
                              <a:pt x="142782" y="0"/>
                            </a:lnTo>
                            <a:close/>
                          </a:path>
                        </a:pathLst>
                      </a:custGeom>
                      <a:grpFill/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09006">
                          <a:defRPr/>
                        </a:pPr>
                        <a:endParaRPr lang="en-GB" sz="1392" kern="0" dirty="0">
                          <a:solidFill>
                            <a:srgbClr val="000000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  <p:sp>
                    <p:nvSpPr>
                      <p:cNvPr id="793" name="Forme libre : forme 792">
                        <a:extLst>
                          <a:ext uri="{FF2B5EF4-FFF2-40B4-BE49-F238E27FC236}">
                            <a16:creationId xmlns:a16="http://schemas.microsoft.com/office/drawing/2014/main" id="{7153742D-B535-0D8D-6735-F6C3E7A1CF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18197" y="7589330"/>
                        <a:ext cx="197720" cy="256772"/>
                      </a:xfrm>
                      <a:custGeom>
                        <a:avLst/>
                        <a:gdLst>
                          <a:gd name="connsiteX0" fmla="*/ 60814 w 197720"/>
                          <a:gd name="connsiteY0" fmla="*/ 6757 h 256772"/>
                          <a:gd name="connsiteX1" fmla="*/ 100182 w 197720"/>
                          <a:gd name="connsiteY1" fmla="*/ 0 h 256772"/>
                          <a:gd name="connsiteX2" fmla="*/ 138963 w 197720"/>
                          <a:gd name="connsiteY2" fmla="*/ 6757 h 256772"/>
                          <a:gd name="connsiteX3" fmla="*/ 169517 w 197720"/>
                          <a:gd name="connsiteY3" fmla="*/ 28791 h 256772"/>
                          <a:gd name="connsiteX4" fmla="*/ 190082 w 197720"/>
                          <a:gd name="connsiteY4" fmla="*/ 68453 h 256772"/>
                          <a:gd name="connsiteX5" fmla="*/ 197721 w 197720"/>
                          <a:gd name="connsiteY5" fmla="*/ 144251 h 256772"/>
                          <a:gd name="connsiteX6" fmla="*/ 170986 w 197720"/>
                          <a:gd name="connsiteY6" fmla="*/ 226218 h 256772"/>
                          <a:gd name="connsiteX7" fmla="*/ 99595 w 197720"/>
                          <a:gd name="connsiteY7" fmla="*/ 256772 h 256772"/>
                          <a:gd name="connsiteX8" fmla="*/ 14689 w 197720"/>
                          <a:gd name="connsiteY8" fmla="*/ 210647 h 256772"/>
                          <a:gd name="connsiteX9" fmla="*/ 0 w 197720"/>
                          <a:gd name="connsiteY9" fmla="*/ 128680 h 256772"/>
                          <a:gd name="connsiteX10" fmla="*/ 7639 w 197720"/>
                          <a:gd name="connsiteY10" fmla="*/ 68747 h 256772"/>
                          <a:gd name="connsiteX11" fmla="*/ 28791 w 197720"/>
                          <a:gd name="connsiteY11" fmla="*/ 29085 h 256772"/>
                          <a:gd name="connsiteX12" fmla="*/ 60521 w 197720"/>
                          <a:gd name="connsiteY12" fmla="*/ 7051 h 256772"/>
                          <a:gd name="connsiteX13" fmla="*/ 125154 w 197720"/>
                          <a:gd name="connsiteY13" fmla="*/ 58758 h 256772"/>
                          <a:gd name="connsiteX14" fmla="*/ 100182 w 197720"/>
                          <a:gd name="connsiteY14" fmla="*/ 51707 h 256772"/>
                          <a:gd name="connsiteX15" fmla="*/ 82849 w 197720"/>
                          <a:gd name="connsiteY15" fmla="*/ 54939 h 256772"/>
                          <a:gd name="connsiteX16" fmla="*/ 69041 w 197720"/>
                          <a:gd name="connsiteY16" fmla="*/ 66984 h 256772"/>
                          <a:gd name="connsiteX17" fmla="*/ 59933 w 197720"/>
                          <a:gd name="connsiteY17" fmla="*/ 90487 h 256772"/>
                          <a:gd name="connsiteX18" fmla="*/ 56701 w 197720"/>
                          <a:gd name="connsiteY18" fmla="*/ 138081 h 256772"/>
                          <a:gd name="connsiteX19" fmla="*/ 67866 w 197720"/>
                          <a:gd name="connsiteY19" fmla="*/ 188026 h 256772"/>
                          <a:gd name="connsiteX20" fmla="*/ 99889 w 197720"/>
                          <a:gd name="connsiteY20" fmla="*/ 205359 h 256772"/>
                          <a:gd name="connsiteX21" fmla="*/ 130737 w 197720"/>
                          <a:gd name="connsiteY21" fmla="*/ 188613 h 256772"/>
                          <a:gd name="connsiteX22" fmla="*/ 141019 w 197720"/>
                          <a:gd name="connsiteY22" fmla="*/ 118691 h 256772"/>
                          <a:gd name="connsiteX23" fmla="*/ 125448 w 197720"/>
                          <a:gd name="connsiteY23" fmla="*/ 58758 h 2567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197720" h="256772">
                            <a:moveTo>
                              <a:pt x="60814" y="6757"/>
                            </a:moveTo>
                            <a:cubicBezTo>
                              <a:pt x="73154" y="2350"/>
                              <a:pt x="86080" y="0"/>
                              <a:pt x="100182" y="0"/>
                            </a:cubicBezTo>
                            <a:cubicBezTo>
                              <a:pt x="114284" y="0"/>
                              <a:pt x="127211" y="2350"/>
                              <a:pt x="138963" y="6757"/>
                            </a:cubicBezTo>
                            <a:cubicBezTo>
                              <a:pt x="150714" y="11164"/>
                              <a:pt x="160997" y="18509"/>
                              <a:pt x="169517" y="28791"/>
                            </a:cubicBezTo>
                            <a:cubicBezTo>
                              <a:pt x="178037" y="39074"/>
                              <a:pt x="185088" y="52295"/>
                              <a:pt x="190082" y="68453"/>
                            </a:cubicBezTo>
                            <a:cubicBezTo>
                              <a:pt x="195076" y="84612"/>
                              <a:pt x="197721" y="109877"/>
                              <a:pt x="197721" y="144251"/>
                            </a:cubicBezTo>
                            <a:cubicBezTo>
                              <a:pt x="197721" y="178624"/>
                              <a:pt x="188907" y="205653"/>
                              <a:pt x="170986" y="226218"/>
                            </a:cubicBezTo>
                            <a:cubicBezTo>
                              <a:pt x="153358" y="246784"/>
                              <a:pt x="129561" y="256772"/>
                              <a:pt x="99595" y="256772"/>
                            </a:cubicBezTo>
                            <a:cubicBezTo>
                              <a:pt x="52882" y="256772"/>
                              <a:pt x="24678" y="241495"/>
                              <a:pt x="14689" y="210647"/>
                            </a:cubicBezTo>
                            <a:cubicBezTo>
                              <a:pt x="4701" y="179800"/>
                              <a:pt x="0" y="152477"/>
                              <a:pt x="0" y="128680"/>
                            </a:cubicBezTo>
                            <a:cubicBezTo>
                              <a:pt x="0" y="104883"/>
                              <a:pt x="2644" y="84905"/>
                              <a:pt x="7639" y="68747"/>
                            </a:cubicBezTo>
                            <a:cubicBezTo>
                              <a:pt x="12633" y="52588"/>
                              <a:pt x="19978" y="39074"/>
                              <a:pt x="28791" y="29085"/>
                            </a:cubicBezTo>
                            <a:cubicBezTo>
                              <a:pt x="37605" y="19096"/>
                              <a:pt x="48475" y="11458"/>
                              <a:pt x="60521" y="7051"/>
                            </a:cubicBezTo>
                            <a:close/>
                            <a:moveTo>
                              <a:pt x="125154" y="58758"/>
                            </a:moveTo>
                            <a:cubicBezTo>
                              <a:pt x="114578" y="54057"/>
                              <a:pt x="106352" y="51707"/>
                              <a:pt x="100182" y="51707"/>
                            </a:cubicBezTo>
                            <a:cubicBezTo>
                              <a:pt x="94013" y="51707"/>
                              <a:pt x="88137" y="52882"/>
                              <a:pt x="82849" y="54939"/>
                            </a:cubicBezTo>
                            <a:cubicBezTo>
                              <a:pt x="77560" y="56995"/>
                              <a:pt x="72860" y="61108"/>
                              <a:pt x="69041" y="66984"/>
                            </a:cubicBezTo>
                            <a:cubicBezTo>
                              <a:pt x="65221" y="72860"/>
                              <a:pt x="62283" y="80498"/>
                              <a:pt x="59933" y="90487"/>
                            </a:cubicBezTo>
                            <a:cubicBezTo>
                              <a:pt x="57583" y="100476"/>
                              <a:pt x="56701" y="116341"/>
                              <a:pt x="56701" y="138081"/>
                            </a:cubicBezTo>
                            <a:cubicBezTo>
                              <a:pt x="56701" y="159822"/>
                              <a:pt x="60521" y="176274"/>
                              <a:pt x="67866" y="188026"/>
                            </a:cubicBezTo>
                            <a:cubicBezTo>
                              <a:pt x="75210" y="199777"/>
                              <a:pt x="86080" y="205359"/>
                              <a:pt x="99889" y="205359"/>
                            </a:cubicBezTo>
                            <a:cubicBezTo>
                              <a:pt x="113697" y="205359"/>
                              <a:pt x="123979" y="199777"/>
                              <a:pt x="130737" y="188613"/>
                            </a:cubicBezTo>
                            <a:cubicBezTo>
                              <a:pt x="137494" y="177449"/>
                              <a:pt x="141019" y="154240"/>
                              <a:pt x="141019" y="118691"/>
                            </a:cubicBezTo>
                            <a:cubicBezTo>
                              <a:pt x="141019" y="83143"/>
                              <a:pt x="135731" y="63165"/>
                              <a:pt x="125448" y="58758"/>
                            </a:cubicBezTo>
                            <a:close/>
                          </a:path>
                        </a:pathLst>
                      </a:custGeom>
                      <a:grpFill/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09006">
                          <a:defRPr/>
                        </a:pPr>
                        <a:endParaRPr lang="en-GB" sz="1392" kern="0" dirty="0">
                          <a:solidFill>
                            <a:srgbClr val="000000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  <p:sp>
                    <p:nvSpPr>
                      <p:cNvPr id="794" name="Forme libre : forme 793">
                        <a:extLst>
                          <a:ext uri="{FF2B5EF4-FFF2-40B4-BE49-F238E27FC236}">
                            <a16:creationId xmlns:a16="http://schemas.microsoft.com/office/drawing/2014/main" id="{39142DA0-B967-A0EB-8064-3BBB616F44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29726" y="7594324"/>
                        <a:ext cx="208002" cy="246783"/>
                      </a:xfrm>
                      <a:custGeom>
                        <a:avLst/>
                        <a:gdLst>
                          <a:gd name="connsiteX0" fmla="*/ 61696 w 208002"/>
                          <a:gd name="connsiteY0" fmla="*/ 0 h 246783"/>
                          <a:gd name="connsiteX1" fmla="*/ 108115 w 208002"/>
                          <a:gd name="connsiteY1" fmla="*/ 178037 h 246783"/>
                          <a:gd name="connsiteX2" fmla="*/ 154240 w 208002"/>
                          <a:gd name="connsiteY2" fmla="*/ 0 h 246783"/>
                          <a:gd name="connsiteX3" fmla="*/ 208003 w 208002"/>
                          <a:gd name="connsiteY3" fmla="*/ 0 h 246783"/>
                          <a:gd name="connsiteX4" fmla="*/ 139256 w 208002"/>
                          <a:gd name="connsiteY4" fmla="*/ 246784 h 246783"/>
                          <a:gd name="connsiteX5" fmla="*/ 73741 w 208002"/>
                          <a:gd name="connsiteY5" fmla="*/ 246784 h 246783"/>
                          <a:gd name="connsiteX6" fmla="*/ 0 w 208002"/>
                          <a:gd name="connsiteY6" fmla="*/ 0 h 246783"/>
                          <a:gd name="connsiteX7" fmla="*/ 61696 w 208002"/>
                          <a:gd name="connsiteY7" fmla="*/ 0 h 2467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208002" h="246783">
                            <a:moveTo>
                              <a:pt x="61696" y="0"/>
                            </a:moveTo>
                            <a:lnTo>
                              <a:pt x="108115" y="178037"/>
                            </a:lnTo>
                            <a:lnTo>
                              <a:pt x="154240" y="0"/>
                            </a:lnTo>
                            <a:lnTo>
                              <a:pt x="208003" y="0"/>
                            </a:lnTo>
                            <a:lnTo>
                              <a:pt x="139256" y="246784"/>
                            </a:lnTo>
                            <a:lnTo>
                              <a:pt x="73741" y="246784"/>
                            </a:lnTo>
                            <a:lnTo>
                              <a:pt x="0" y="0"/>
                            </a:lnTo>
                            <a:lnTo>
                              <a:pt x="61696" y="0"/>
                            </a:lnTo>
                            <a:close/>
                          </a:path>
                        </a:pathLst>
                      </a:custGeom>
                      <a:grpFill/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09006">
                          <a:defRPr/>
                        </a:pPr>
                        <a:endParaRPr lang="en-GB" sz="1392" kern="0" dirty="0">
                          <a:solidFill>
                            <a:srgbClr val="000000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780" name="Groupe 779">
                    <a:extLst>
                      <a:ext uri="{FF2B5EF4-FFF2-40B4-BE49-F238E27FC236}">
                        <a16:creationId xmlns:a16="http://schemas.microsoft.com/office/drawing/2014/main" id="{6DEEB91B-CD73-FC12-626F-F8B04CCA1A65}"/>
                      </a:ext>
                    </a:extLst>
                  </p:cNvPr>
                  <p:cNvGrpSpPr/>
                  <p:nvPr/>
                </p:nvGrpSpPr>
                <p:grpSpPr>
                  <a:xfrm>
                    <a:off x="5294439" y="2165502"/>
                    <a:ext cx="1602728" cy="961637"/>
                    <a:chOff x="804797" y="726921"/>
                    <a:chExt cx="1602728" cy="961637"/>
                  </a:xfrm>
                </p:grpSpPr>
                <p:sp>
                  <p:nvSpPr>
                    <p:cNvPr id="781" name="Forme libre : forme 780">
                      <a:extLst>
                        <a:ext uri="{FF2B5EF4-FFF2-40B4-BE49-F238E27FC236}">
                          <a16:creationId xmlns:a16="http://schemas.microsoft.com/office/drawing/2014/main" id="{2A155CF7-ACBD-3C62-C44E-58262DFC45D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04797" y="726921"/>
                      <a:ext cx="1602728" cy="961637"/>
                    </a:xfrm>
                    <a:custGeom>
                      <a:avLst/>
                      <a:gdLst>
                        <a:gd name="connsiteX0" fmla="*/ 0 w 762000"/>
                        <a:gd name="connsiteY0" fmla="*/ 0 h 457200"/>
                        <a:gd name="connsiteX1" fmla="*/ 762000 w 762000"/>
                        <a:gd name="connsiteY1" fmla="*/ 0 h 457200"/>
                        <a:gd name="connsiteX2" fmla="*/ 762000 w 762000"/>
                        <a:gd name="connsiteY2" fmla="*/ 457200 h 457200"/>
                        <a:gd name="connsiteX3" fmla="*/ 0 w 762000"/>
                        <a:gd name="connsiteY3" fmla="*/ 4572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62000" h="457200">
                          <a:moveTo>
                            <a:pt x="0" y="0"/>
                          </a:moveTo>
                          <a:lnTo>
                            <a:pt x="762000" y="0"/>
                          </a:lnTo>
                          <a:lnTo>
                            <a:pt x="762000" y="457200"/>
                          </a:lnTo>
                          <a:lnTo>
                            <a:pt x="0" y="457200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lumMod val="85000"/>
                      </a:srgbClr>
                    </a:solidFill>
                    <a:ln w="76200" cap="flat">
                      <a:noFill/>
                      <a:prstDash val="solid"/>
                      <a:miter/>
                    </a:ln>
                  </p:spPr>
                  <p:txBody>
                    <a:bodyPr lIns="17893" tIns="0" rIns="0" bIns="0" rtlCol="0" anchor="ctr"/>
                    <a:lstStyle/>
                    <a:p>
                      <a:pPr defTabSz="909006">
                        <a:defRPr/>
                      </a:pPr>
                      <a:endParaRPr lang="en-GB" sz="2783" kern="0" dirty="0">
                        <a:solidFill>
                          <a:srgbClr val="FFFFFF">
                            <a:lumMod val="65000"/>
                          </a:srgbClr>
                        </a:solidFill>
                        <a:latin typeface="BNPP Sans" panose="02000000000000000000" charset="0"/>
                      </a:endParaRPr>
                    </a:p>
                  </p:txBody>
                </p:sp>
                <p:sp>
                  <p:nvSpPr>
                    <p:cNvPr id="782" name="Forme libre : forme 781">
                      <a:extLst>
                        <a:ext uri="{FF2B5EF4-FFF2-40B4-BE49-F238E27FC236}">
                          <a16:creationId xmlns:a16="http://schemas.microsoft.com/office/drawing/2014/main" id="{AA02B77C-747F-DA13-ED5D-1CB7CC35706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04797" y="726921"/>
                      <a:ext cx="1121909" cy="480818"/>
                    </a:xfrm>
                    <a:custGeom>
                      <a:avLst/>
                      <a:gdLst>
                        <a:gd name="connsiteX0" fmla="*/ 533400 w 533400"/>
                        <a:gd name="connsiteY0" fmla="*/ 76200 h 228600"/>
                        <a:gd name="connsiteX1" fmla="*/ 533400 w 533400"/>
                        <a:gd name="connsiteY1" fmla="*/ 0 h 228600"/>
                        <a:gd name="connsiteX2" fmla="*/ 0 w 533400"/>
                        <a:gd name="connsiteY2" fmla="*/ 0 h 228600"/>
                        <a:gd name="connsiteX3" fmla="*/ 0 w 533400"/>
                        <a:gd name="connsiteY3" fmla="*/ 228600 h 228600"/>
                        <a:gd name="connsiteX4" fmla="*/ 381000 w 533400"/>
                        <a:gd name="connsiteY4" fmla="*/ 228600 h 228600"/>
                        <a:gd name="connsiteX5" fmla="*/ 533400 w 533400"/>
                        <a:gd name="connsiteY5" fmla="*/ 76200 h 228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3400" h="228600">
                          <a:moveTo>
                            <a:pt x="533400" y="76200"/>
                          </a:moveTo>
                          <a:lnTo>
                            <a:pt x="533400" y="0"/>
                          </a:lnTo>
                          <a:lnTo>
                            <a:pt x="0" y="0"/>
                          </a:lnTo>
                          <a:lnTo>
                            <a:pt x="0" y="228600"/>
                          </a:lnTo>
                          <a:lnTo>
                            <a:pt x="381000" y="228600"/>
                          </a:lnTo>
                          <a:cubicBezTo>
                            <a:pt x="465171" y="228600"/>
                            <a:pt x="533400" y="160371"/>
                            <a:pt x="533400" y="7620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lumMod val="95000"/>
                      </a:srgbClr>
                    </a:solidFill>
                    <a:ln w="76200" cap="flat">
                      <a:noFill/>
                      <a:prstDash val="solid"/>
                      <a:miter/>
                    </a:ln>
                  </p:spPr>
                  <p:txBody>
                    <a:bodyPr lIns="17893" tIns="0" rIns="0" bIns="0" rtlCol="0" anchor="ctr"/>
                    <a:lstStyle/>
                    <a:p>
                      <a:pPr defTabSz="909006">
                        <a:defRPr/>
                      </a:pPr>
                      <a:endParaRPr lang="en-GB" sz="1591" kern="0" dirty="0">
                        <a:solidFill>
                          <a:srgbClr val="FFFFFF">
                            <a:lumMod val="65000"/>
                          </a:srgbClr>
                        </a:solidFill>
                        <a:latin typeface="BNPP Sans" panose="02000000000000000000" charset="0"/>
                      </a:endParaRPr>
                    </a:p>
                  </p:txBody>
                </p:sp>
                <p:grpSp>
                  <p:nvGrpSpPr>
                    <p:cNvPr id="783" name="Groupe 782">
                      <a:extLst>
                        <a:ext uri="{FF2B5EF4-FFF2-40B4-BE49-F238E27FC236}">
                          <a16:creationId xmlns:a16="http://schemas.microsoft.com/office/drawing/2014/main" id="{863F9560-F04C-3947-D815-B46382D10DB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949470" y="876147"/>
                      <a:ext cx="690149" cy="190428"/>
                      <a:chOff x="966015" y="1006447"/>
                      <a:chExt cx="1304702" cy="360000"/>
                    </a:xfrm>
                    <a:solidFill>
                      <a:srgbClr val="A6A6A6"/>
                    </a:solidFill>
                  </p:grpSpPr>
                  <p:sp>
                    <p:nvSpPr>
                      <p:cNvPr id="784" name="Ellipse 783">
                        <a:extLst>
                          <a:ext uri="{FF2B5EF4-FFF2-40B4-BE49-F238E27FC236}">
                            <a16:creationId xmlns:a16="http://schemas.microsoft.com/office/drawing/2014/main" id="{87EB0AB0-8584-3417-1E0F-84F75B091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6015" y="1006447"/>
                        <a:ext cx="360000" cy="360000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909006">
                          <a:defRPr/>
                        </a:pPr>
                        <a:endParaRPr lang="en-GB" sz="1392" kern="0" dirty="0">
                          <a:solidFill>
                            <a:srgbClr val="FFFFFF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  <p:sp>
                    <p:nvSpPr>
                      <p:cNvPr id="785" name="Ellipse 784">
                        <a:extLst>
                          <a:ext uri="{FF2B5EF4-FFF2-40B4-BE49-F238E27FC236}">
                            <a16:creationId xmlns:a16="http://schemas.microsoft.com/office/drawing/2014/main" id="{C56D264D-80E2-D9AE-1660-5065BEA5AF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8366" y="1006447"/>
                        <a:ext cx="360000" cy="360000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909006">
                          <a:defRPr/>
                        </a:pPr>
                        <a:endParaRPr lang="en-GB" sz="1392" kern="0" dirty="0">
                          <a:solidFill>
                            <a:srgbClr val="FFFFFF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  <p:sp>
                    <p:nvSpPr>
                      <p:cNvPr id="786" name="Ellipse 785">
                        <a:extLst>
                          <a:ext uri="{FF2B5EF4-FFF2-40B4-BE49-F238E27FC236}">
                            <a16:creationId xmlns:a16="http://schemas.microsoft.com/office/drawing/2014/main" id="{7AA17806-12AC-3BA4-3E26-AB2E1CDD8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10717" y="1006447"/>
                        <a:ext cx="360000" cy="360000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909006">
                          <a:defRPr/>
                        </a:pPr>
                        <a:endParaRPr lang="en-GB" sz="1392" kern="0" dirty="0">
                          <a:solidFill>
                            <a:srgbClr val="FFFFFF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</p:grpSp>
              </p:grpSp>
            </p:grpSp>
          </p:grpSp>
          <p:sp>
            <p:nvSpPr>
              <p:cNvPr id="764" name="ZoneTexte 763">
                <a:extLst>
                  <a:ext uri="{FF2B5EF4-FFF2-40B4-BE49-F238E27FC236}">
                    <a16:creationId xmlns:a16="http://schemas.microsoft.com/office/drawing/2014/main" id="{36C14FFD-A223-B802-4346-864BD479F93F}"/>
                  </a:ext>
                </a:extLst>
              </p:cNvPr>
              <p:cNvSpPr txBox="1"/>
              <p:nvPr/>
            </p:nvSpPr>
            <p:spPr>
              <a:xfrm>
                <a:off x="355440" y="5055443"/>
                <a:ext cx="1598345" cy="3845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09006">
                  <a:defRPr/>
                </a:pPr>
                <a:r>
                  <a:rPr lang="en-GB" sz="1392" kern="0" dirty="0">
                    <a:solidFill>
                      <a:srgbClr val="000000"/>
                    </a:solidFill>
                    <a:latin typeface="BNPP Sans" panose="02000000000000000000" charset="0"/>
                    <a:cs typeface="Arial" panose="020B0604020202020204" pitchFamily="34" charset="0"/>
                  </a:rPr>
                  <a:t>FIELDWORK</a:t>
                </a:r>
                <a:endParaRPr lang="en-GB" sz="1392" kern="0" dirty="0">
                  <a:solidFill>
                    <a:srgbClr val="000000"/>
                  </a:solidFill>
                  <a:latin typeface="BNPP Sans" panose="02000000000000000000" charset="0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584CE6-8B96-7F9A-9A6C-DD5421756565}"/>
                </a:ext>
              </a:extLst>
            </p:cNvPr>
            <p:cNvSpPr/>
            <p:nvPr/>
          </p:nvSpPr>
          <p:spPr>
            <a:xfrm>
              <a:off x="1398373" y="4365093"/>
              <a:ext cx="65412" cy="78153"/>
            </a:xfrm>
            <a:prstGeom prst="rect">
              <a:avLst/>
            </a:prstGeom>
            <a:solidFill>
              <a:srgbClr val="00887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895" tIns="89463" rIns="90895" bIns="8946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05759"/>
              <a:r>
                <a:rPr lang="en-US" sz="795" b="1" u="sng" dirty="0">
                  <a:solidFill>
                    <a:srgbClr val="FFFFFF"/>
                  </a:solidFill>
                  <a:latin typeface="BNPP Sans" panose="02000000000000000000" charset="0"/>
                </a:rPr>
                <a:t>6</a:t>
              </a:r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063C6F6B-4032-C5F7-427A-722F29E6AA4F}"/>
              </a:ext>
            </a:extLst>
          </p:cNvPr>
          <p:cNvSpPr txBox="1"/>
          <p:nvPr/>
        </p:nvSpPr>
        <p:spPr>
          <a:xfrm>
            <a:off x="8250303" y="2267183"/>
            <a:ext cx="2578060" cy="581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9006">
              <a:defRPr/>
            </a:pPr>
            <a:r>
              <a:rPr lang="en-GB" sz="1591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What short term shifts </a:t>
            </a:r>
            <a:br>
              <a:rPr lang="en-GB" sz="1591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</a:br>
            <a:r>
              <a:rPr lang="en-GB" sz="1591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are shaping the market?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DA0D0F3-A457-A52D-6198-46E463925C9F}"/>
              </a:ext>
            </a:extLst>
          </p:cNvPr>
          <p:cNvSpPr>
            <a:spLocks noChangeAspect="1"/>
          </p:cNvSpPr>
          <p:nvPr/>
        </p:nvSpPr>
        <p:spPr>
          <a:xfrm>
            <a:off x="6919272" y="2367114"/>
            <a:ext cx="414513" cy="414513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71571" bIns="0" rtlCol="0" anchor="b"/>
          <a:lstStyle/>
          <a:p>
            <a:pPr algn="ctr" defTabSz="909006">
              <a:defRPr/>
            </a:pPr>
            <a:r>
              <a:rPr lang="en-GB" sz="1989" kern="0" dirty="0">
                <a:solidFill>
                  <a:srgbClr val="FFFFFF"/>
                </a:solidFill>
                <a:latin typeface="BNPPSansCondensed-ExtraBold" panose="02000000000000000000" pitchFamily="2" charset="0"/>
              </a:rPr>
              <a:t>1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671F9A01-C819-F98F-4990-91DE034E5E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66651" y="2313760"/>
            <a:ext cx="488137" cy="48813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1BAA0F8-37B8-F12F-381D-A75459FE2AB7}"/>
              </a:ext>
            </a:extLst>
          </p:cNvPr>
          <p:cNvSpPr txBox="1"/>
          <p:nvPr/>
        </p:nvSpPr>
        <p:spPr>
          <a:xfrm>
            <a:off x="7925285" y="3472721"/>
            <a:ext cx="3228091" cy="581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9006">
              <a:defRPr/>
            </a:pPr>
            <a:r>
              <a:rPr lang="en-GB" sz="1591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What kind of vehicles will </a:t>
            </a:r>
            <a:br>
              <a:rPr lang="en-GB" sz="1591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</a:br>
            <a:r>
              <a:rPr lang="en-GB" sz="1591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the market expect in 3 years?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2FDE90F-4522-2B38-D254-176A87DBB085}"/>
              </a:ext>
            </a:extLst>
          </p:cNvPr>
          <p:cNvSpPr>
            <a:spLocks noChangeAspect="1"/>
          </p:cNvSpPr>
          <p:nvPr/>
        </p:nvSpPr>
        <p:spPr>
          <a:xfrm>
            <a:off x="6919272" y="3573005"/>
            <a:ext cx="414513" cy="414513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71571" bIns="0" rtlCol="0" anchor="b"/>
          <a:lstStyle/>
          <a:p>
            <a:pPr algn="ctr" defTabSz="909006">
              <a:defRPr/>
            </a:pPr>
            <a:r>
              <a:rPr lang="en-GB" sz="1790" kern="0" dirty="0">
                <a:solidFill>
                  <a:srgbClr val="FFFFFF"/>
                </a:solidFill>
                <a:latin typeface="BNPP Sans" panose="02000000000000000000" charset="0"/>
              </a:rPr>
              <a:t>2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ADE856A-A67B-0576-7994-2FF76A303425}"/>
              </a:ext>
            </a:extLst>
          </p:cNvPr>
          <p:cNvSpPr>
            <a:spLocks noChangeAspect="1"/>
          </p:cNvSpPr>
          <p:nvPr/>
        </p:nvSpPr>
        <p:spPr>
          <a:xfrm>
            <a:off x="6919272" y="4778896"/>
            <a:ext cx="414513" cy="414513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71571" bIns="0" rtlCol="0" anchor="b"/>
          <a:lstStyle/>
          <a:p>
            <a:pPr algn="ctr" defTabSz="909006">
              <a:defRPr/>
            </a:pPr>
            <a:r>
              <a:rPr lang="en-GB" sz="1790" kern="0" dirty="0">
                <a:solidFill>
                  <a:srgbClr val="FFFFFF"/>
                </a:solidFill>
                <a:latin typeface="BNPP Sans" panose="02000000000000000000" charset="0"/>
              </a:rPr>
              <a:t>3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9CB8EEA-F12D-94AE-D8E1-99D631135D16}"/>
              </a:ext>
            </a:extLst>
          </p:cNvPr>
          <p:cNvSpPr txBox="1"/>
          <p:nvPr/>
        </p:nvSpPr>
        <p:spPr>
          <a:xfrm>
            <a:off x="8076918" y="4678260"/>
            <a:ext cx="2924828" cy="581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9006">
              <a:defRPr/>
            </a:pPr>
            <a:r>
              <a:rPr lang="en-GB" sz="1591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How do mobility solutions impact corporate mobility?</a:t>
            </a:r>
          </a:p>
        </p:txBody>
      </p:sp>
      <p:pic>
        <p:nvPicPr>
          <p:cNvPr id="20" name="Graphique 19">
            <a:extLst>
              <a:ext uri="{FF2B5EF4-FFF2-40B4-BE49-F238E27FC236}">
                <a16:creationId xmlns:a16="http://schemas.microsoft.com/office/drawing/2014/main" id="{4B9BEF59-8654-DBE0-A59B-44A927B13A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1079" y="3537897"/>
            <a:ext cx="559281" cy="509273"/>
          </a:xfrm>
          <a:prstGeom prst="rect">
            <a:avLst/>
          </a:prstGeom>
        </p:spPr>
      </p:pic>
      <p:pic>
        <p:nvPicPr>
          <p:cNvPr id="21" name="Graphique 20">
            <a:extLst>
              <a:ext uri="{FF2B5EF4-FFF2-40B4-BE49-F238E27FC236}">
                <a16:creationId xmlns:a16="http://schemas.microsoft.com/office/drawing/2014/main" id="{5D13259B-507B-2075-F820-7A25AF4F12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46193" y="4783168"/>
            <a:ext cx="729054" cy="34085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F3F34CD-3AAB-E59E-05D3-92ABFBE269FF}"/>
              </a:ext>
            </a:extLst>
          </p:cNvPr>
          <p:cNvSpPr/>
          <p:nvPr/>
        </p:nvSpPr>
        <p:spPr>
          <a:xfrm>
            <a:off x="6261722" y="1306745"/>
            <a:ext cx="5824307" cy="277630"/>
          </a:xfrm>
          <a:prstGeom prst="rect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bIns="0" rtlCol="0" anchor="ctr"/>
          <a:lstStyle/>
          <a:p>
            <a:pPr algn="ctr" defTabSz="909006">
              <a:defRPr/>
            </a:pPr>
            <a:r>
              <a:rPr lang="en-GB" sz="1989" b="1" cap="all" spc="298" dirty="0">
                <a:solidFill>
                  <a:srgbClr val="FFFFFF"/>
                </a:solidFill>
                <a:latin typeface="BNPP Sans Condensed" panose="02000000000000000000" pitchFamily="2" charset="0"/>
              </a:rPr>
              <a:t>Research objectives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7DF17BD-D25A-EB2A-15E2-5D04A2E49031}"/>
              </a:ext>
            </a:extLst>
          </p:cNvPr>
          <p:cNvSpPr/>
          <p:nvPr/>
        </p:nvSpPr>
        <p:spPr>
          <a:xfrm>
            <a:off x="4220" y="1308704"/>
            <a:ext cx="5823002" cy="277630"/>
          </a:xfrm>
          <a:prstGeom prst="rect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bIns="0" rtlCol="0" anchor="ctr"/>
          <a:lstStyle/>
          <a:p>
            <a:pPr algn="ctr" defTabSz="909006">
              <a:defRPr/>
            </a:pPr>
            <a:r>
              <a:rPr lang="en-GB" sz="1989" b="1" cap="all" spc="298" dirty="0">
                <a:solidFill>
                  <a:srgbClr val="FFFFFF"/>
                </a:solidFill>
                <a:latin typeface="BNPP Sans Condensed" panose="02000000000000000000" pitchFamily="2" charset="0"/>
              </a:rPr>
              <a:t>Research approach</a:t>
            </a:r>
          </a:p>
        </p:txBody>
      </p:sp>
      <p:sp>
        <p:nvSpPr>
          <p:cNvPr id="25" name="Ignore">
            <a:extLst>
              <a:ext uri="{FF2B5EF4-FFF2-40B4-BE49-F238E27FC236}">
                <a16:creationId xmlns:a16="http://schemas.microsoft.com/office/drawing/2014/main" id="{378AF2F2-01C0-E11C-639F-05195EEA1E56}"/>
              </a:ext>
            </a:extLst>
          </p:cNvPr>
          <p:cNvSpPr txBox="1"/>
          <p:nvPr/>
        </p:nvSpPr>
        <p:spPr>
          <a:xfrm>
            <a:off x="401728" y="5173633"/>
            <a:ext cx="2177236" cy="229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4503">
              <a:defRPr/>
            </a:pPr>
            <a:r>
              <a:rPr lang="en-GB" sz="895" dirty="0">
                <a:solidFill>
                  <a:srgbClr val="000000">
                    <a:lumMod val="50000"/>
                    <a:lumOff val="50000"/>
                  </a:srgbClr>
                </a:solidFill>
                <a:latin typeface="BNPP Sans Light" panose="02000503020000020004"/>
              </a:rPr>
              <a:t>READING NOTES ABOUT THE REPORT</a:t>
            </a:r>
          </a:p>
        </p:txBody>
      </p:sp>
      <p:sp>
        <p:nvSpPr>
          <p:cNvPr id="26" name="Ignore">
            <a:extLst>
              <a:ext uri="{FF2B5EF4-FFF2-40B4-BE49-F238E27FC236}">
                <a16:creationId xmlns:a16="http://schemas.microsoft.com/office/drawing/2014/main" id="{647D35D1-4B44-8508-8B33-BA5A0CEC690C}"/>
              </a:ext>
            </a:extLst>
          </p:cNvPr>
          <p:cNvSpPr txBox="1"/>
          <p:nvPr/>
        </p:nvSpPr>
        <p:spPr>
          <a:xfrm>
            <a:off x="483874" y="5492635"/>
            <a:ext cx="4038812" cy="141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09006">
              <a:lnSpc>
                <a:spcPct val="90000"/>
              </a:lnSpc>
              <a:spcBef>
                <a:spcPts val="597"/>
              </a:spcBef>
              <a:defRPr/>
            </a:pPr>
            <a:r>
              <a:rPr lang="en-US" sz="994" dirty="0">
                <a:solidFill>
                  <a:srgbClr val="000000">
                    <a:lumMod val="50000"/>
                    <a:lumOff val="50000"/>
                  </a:srgbClr>
                </a:solidFill>
                <a:latin typeface="BNPP Sans Light" panose="02000503020000020004"/>
              </a:rPr>
              <a:t>Some graphics may not be perfectly equal to 100%. It is due to rounding.</a:t>
            </a:r>
            <a:endParaRPr lang="en-GB" sz="994" dirty="0">
              <a:solidFill>
                <a:srgbClr val="000000">
                  <a:lumMod val="50000"/>
                  <a:lumOff val="50000"/>
                </a:srgbClr>
              </a:solidFill>
              <a:latin typeface="BNPP Sans Light" panose="02000503020000020004"/>
            </a:endParaRP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CF6B939B-6072-21F6-ECA6-1ADD42CD0E3F}"/>
              </a:ext>
            </a:extLst>
          </p:cNvPr>
          <p:cNvCxnSpPr/>
          <p:nvPr/>
        </p:nvCxnSpPr>
        <p:spPr>
          <a:xfrm>
            <a:off x="478242" y="5404229"/>
            <a:ext cx="5047496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373113AE-35A4-A507-3846-EFFF86073C7D}"/>
              </a:ext>
            </a:extLst>
          </p:cNvPr>
          <p:cNvCxnSpPr>
            <a:cxnSpLocks/>
          </p:cNvCxnSpPr>
          <p:nvPr/>
        </p:nvCxnSpPr>
        <p:spPr>
          <a:xfrm>
            <a:off x="8650181" y="3111718"/>
            <a:ext cx="17933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B33684D2-D593-5668-2B87-8B8A604A007E}"/>
              </a:ext>
            </a:extLst>
          </p:cNvPr>
          <p:cNvCxnSpPr>
            <a:cxnSpLocks/>
          </p:cNvCxnSpPr>
          <p:nvPr/>
        </p:nvCxnSpPr>
        <p:spPr>
          <a:xfrm>
            <a:off x="8650181" y="4380093"/>
            <a:ext cx="17933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1094E900-3744-1C2C-5832-5E8002835D35}"/>
              </a:ext>
            </a:extLst>
          </p:cNvPr>
          <p:cNvCxnSpPr>
            <a:cxnSpLocks/>
          </p:cNvCxnSpPr>
          <p:nvPr/>
        </p:nvCxnSpPr>
        <p:spPr>
          <a:xfrm>
            <a:off x="1018366" y="4248339"/>
            <a:ext cx="17933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258A3685-8834-9B6C-679A-B28347B9C415}"/>
              </a:ext>
            </a:extLst>
          </p:cNvPr>
          <p:cNvSpPr txBox="1"/>
          <p:nvPr/>
        </p:nvSpPr>
        <p:spPr>
          <a:xfrm>
            <a:off x="4064954" y="4175186"/>
            <a:ext cx="168617" cy="1211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079012"/>
            <a:r>
              <a:rPr lang="fr-FR" sz="795" b="1" dirty="0">
                <a:solidFill>
                  <a:srgbClr val="FFFFFF"/>
                </a:solidFill>
                <a:latin typeface="BNPPRounded-ExtraBold" panose="02000503020000020004" pitchFamily="2" charset="0"/>
                <a:cs typeface="Arial"/>
              </a:rPr>
              <a:t>8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7807D41-CB42-5F64-31C7-3539AEF08FE7}"/>
              </a:ext>
            </a:extLst>
          </p:cNvPr>
          <p:cNvSpPr txBox="1"/>
          <p:nvPr/>
        </p:nvSpPr>
        <p:spPr>
          <a:xfrm>
            <a:off x="4094027" y="4358260"/>
            <a:ext cx="302415" cy="33161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defTabSz="1079012"/>
            <a:r>
              <a:rPr lang="fr-FR" sz="1491" dirty="0">
                <a:solidFill>
                  <a:srgbClr val="3E7E57"/>
                </a:solidFill>
                <a:latin typeface="BNPPSans-Bold" panose="02000000000000000000" pitchFamily="2" charset="0"/>
                <a:cs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34596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20">
            <a:extLst>
              <a:ext uri="{FF2B5EF4-FFF2-40B4-BE49-F238E27FC236}">
                <a16:creationId xmlns:a16="http://schemas.microsoft.com/office/drawing/2014/main" id="{01145660-85A2-967B-56CC-B488C37D7DA9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ous-titre 34">
            <a:extLst>
              <a:ext uri="{FF2B5EF4-FFF2-40B4-BE49-F238E27FC236}">
                <a16:creationId xmlns:a16="http://schemas.microsoft.com/office/drawing/2014/main" id="{BC9049BB-BDBB-F042-D62B-02DDFB44EBE7}"/>
              </a:ext>
            </a:extLst>
          </p:cNvPr>
          <p:cNvSpPr txBox="1">
            <a:spLocks/>
          </p:cNvSpPr>
          <p:nvPr/>
        </p:nvSpPr>
        <p:spPr>
          <a:xfrm>
            <a:off x="377722" y="127594"/>
            <a:ext cx="6659406" cy="358673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120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 pitchFamily="2" charset="0"/>
                <a:ea typeface="+mn-ea"/>
                <a:cs typeface="+mn-cs"/>
              </a:rPr>
              <a:t>Sample structure and scope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5C5BF51-5F8A-4943-2B45-53A2FA8108FD}"/>
              </a:ext>
            </a:extLst>
          </p:cNvPr>
          <p:cNvCxnSpPr>
            <a:cxnSpLocks/>
          </p:cNvCxnSpPr>
          <p:nvPr/>
        </p:nvCxnSpPr>
        <p:spPr>
          <a:xfrm>
            <a:off x="1605619" y="5527580"/>
            <a:ext cx="2947284" cy="0"/>
          </a:xfrm>
          <a:prstGeom prst="line">
            <a:avLst/>
          </a:prstGeom>
          <a:noFill/>
          <a:ln w="15875" cap="rnd" cmpd="sng" algn="ctr">
            <a:solidFill>
              <a:srgbClr val="A5D3B7"/>
            </a:solidFill>
            <a:prstDash val="sysDot"/>
            <a:round/>
          </a:ln>
          <a:effectLst/>
        </p:spPr>
      </p:cxn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7D762D-9DE9-168E-C020-D45D3C332DB4}"/>
              </a:ext>
            </a:extLst>
          </p:cNvPr>
          <p:cNvSpPr/>
          <p:nvPr/>
        </p:nvSpPr>
        <p:spPr>
          <a:xfrm>
            <a:off x="659616" y="2551387"/>
            <a:ext cx="4420117" cy="290554"/>
          </a:xfrm>
          <a:prstGeom prst="roundRect">
            <a:avLst>
              <a:gd name="adj" fmla="val 50000"/>
            </a:avLst>
          </a:prstGeom>
          <a:solidFill>
            <a:srgbClr val="A5D3B7">
              <a:lumMod val="20000"/>
              <a:lumOff val="8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9C80211-DE22-9722-CA3B-37D232284D0C}"/>
              </a:ext>
            </a:extLst>
          </p:cNvPr>
          <p:cNvSpPr/>
          <p:nvPr/>
        </p:nvSpPr>
        <p:spPr>
          <a:xfrm>
            <a:off x="5314163" y="2550429"/>
            <a:ext cx="543747" cy="2174435"/>
          </a:xfrm>
          <a:prstGeom prst="roundRect">
            <a:avLst>
              <a:gd name="adj" fmla="val 50000"/>
            </a:avLst>
          </a:prstGeom>
          <a:solidFill>
            <a:srgbClr val="DBEEEB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93516BE-C3EA-8B22-BD5F-9D5748AA88C1}"/>
              </a:ext>
            </a:extLst>
          </p:cNvPr>
          <p:cNvSpPr txBox="1"/>
          <p:nvPr/>
        </p:nvSpPr>
        <p:spPr>
          <a:xfrm>
            <a:off x="621145" y="2059728"/>
            <a:ext cx="1167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COMPANY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SIZE &amp; SECTOR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312083C-B521-BA86-8214-98FA283B1184}"/>
              </a:ext>
            </a:extLst>
          </p:cNvPr>
          <p:cNvSpPr txBox="1"/>
          <p:nvPr/>
        </p:nvSpPr>
        <p:spPr>
          <a:xfrm>
            <a:off x="599844" y="2958706"/>
            <a:ext cx="11480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rPr>
              <a:t>CONSTRUCTION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EF0697D-5CD0-724C-5839-A6C0D1EAB02A}"/>
              </a:ext>
            </a:extLst>
          </p:cNvPr>
          <p:cNvSpPr txBox="1"/>
          <p:nvPr/>
        </p:nvSpPr>
        <p:spPr>
          <a:xfrm>
            <a:off x="941284" y="3386730"/>
            <a:ext cx="8066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rPr>
              <a:t>INDUSTRY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C4936D3-4607-8333-C9CE-5912D2BFE969}"/>
              </a:ext>
            </a:extLst>
          </p:cNvPr>
          <p:cNvSpPr txBox="1"/>
          <p:nvPr/>
        </p:nvSpPr>
        <p:spPr>
          <a:xfrm>
            <a:off x="989374" y="3840939"/>
            <a:ext cx="7585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rPr>
              <a:t>SERVICES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14F3403-AA4F-0E17-DECC-0B8AE30A8ECD}"/>
              </a:ext>
            </a:extLst>
          </p:cNvPr>
          <p:cNvSpPr txBox="1"/>
          <p:nvPr/>
        </p:nvSpPr>
        <p:spPr>
          <a:xfrm>
            <a:off x="1172115" y="4286036"/>
            <a:ext cx="5758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rPr>
              <a:t>TRADE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BC812A2B-CC68-C418-A671-759F94A35446}"/>
              </a:ext>
            </a:extLst>
          </p:cNvPr>
          <p:cNvSpPr txBox="1"/>
          <p:nvPr/>
        </p:nvSpPr>
        <p:spPr>
          <a:xfrm>
            <a:off x="104394" y="4874733"/>
            <a:ext cx="163240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rPr>
              <a:t>Weight of company size segment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+mn-cs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DA24ED39-6A60-CC52-D96D-B027B4CFF917}"/>
              </a:ext>
            </a:extLst>
          </p:cNvPr>
          <p:cNvSpPr txBox="1"/>
          <p:nvPr/>
        </p:nvSpPr>
        <p:spPr>
          <a:xfrm>
            <a:off x="5303222" y="2640028"/>
            <a:ext cx="5725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TOTAL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B40B341F-59B5-C08A-2EFA-13FFF91FAA6D}"/>
              </a:ext>
            </a:extLst>
          </p:cNvPr>
          <p:cNvSpPr txBox="1"/>
          <p:nvPr/>
        </p:nvSpPr>
        <p:spPr>
          <a:xfrm>
            <a:off x="2429873" y="2591408"/>
            <a:ext cx="3914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1-99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973774D1-A117-1223-D19C-C1CF6FE47F2F}"/>
              </a:ext>
            </a:extLst>
          </p:cNvPr>
          <p:cNvSpPr txBox="1"/>
          <p:nvPr/>
        </p:nvSpPr>
        <p:spPr>
          <a:xfrm>
            <a:off x="3234302" y="2522158"/>
            <a:ext cx="688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100 to 249</a:t>
            </a: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</a:b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/499/999 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CB0C093F-823A-AFCD-76A7-855A0EAA4FA3}"/>
              </a:ext>
            </a:extLst>
          </p:cNvPr>
          <p:cNvSpPr txBox="1"/>
          <p:nvPr/>
        </p:nvSpPr>
        <p:spPr>
          <a:xfrm>
            <a:off x="4334061" y="2522158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250/500</a:t>
            </a: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</a:b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/1,000 +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42196C90-6B7D-5603-28FB-856BA598E9D1}"/>
              </a:ext>
            </a:extLst>
          </p:cNvPr>
          <p:cNvSpPr txBox="1"/>
          <p:nvPr/>
        </p:nvSpPr>
        <p:spPr>
          <a:xfrm>
            <a:off x="659616" y="2591408"/>
            <a:ext cx="11368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Number of employees </a:t>
            </a:r>
          </a:p>
        </p:txBody>
      </p:sp>
      <p:sp>
        <p:nvSpPr>
          <p:cNvPr id="645" name="Rectangle 644">
            <a:extLst>
              <a:ext uri="{FF2B5EF4-FFF2-40B4-BE49-F238E27FC236}">
                <a16:creationId xmlns:a16="http://schemas.microsoft.com/office/drawing/2014/main" id="{DADED8AF-B361-7930-2DDE-153D0F13A1F4}"/>
              </a:ext>
            </a:extLst>
          </p:cNvPr>
          <p:cNvSpPr/>
          <p:nvPr/>
        </p:nvSpPr>
        <p:spPr>
          <a:xfrm>
            <a:off x="-1" y="1295987"/>
            <a:ext cx="5857911" cy="279295"/>
          </a:xfrm>
          <a:prstGeom prst="rect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 pitchFamily="2" charset="0"/>
                <a:ea typeface="+mn-ea"/>
                <a:cs typeface="+mn-cs"/>
              </a:rPr>
              <a:t>QUOTAS ON COMPANY SIZE &amp; INDUSTRY</a:t>
            </a:r>
          </a:p>
        </p:txBody>
      </p:sp>
      <p:grpSp>
        <p:nvGrpSpPr>
          <p:cNvPr id="647" name="Groupe 646">
            <a:extLst>
              <a:ext uri="{FF2B5EF4-FFF2-40B4-BE49-F238E27FC236}">
                <a16:creationId xmlns:a16="http://schemas.microsoft.com/office/drawing/2014/main" id="{7D008A29-1ACB-470F-F75E-0A79C79CE3B8}"/>
              </a:ext>
            </a:extLst>
          </p:cNvPr>
          <p:cNvGrpSpPr/>
          <p:nvPr/>
        </p:nvGrpSpPr>
        <p:grpSpPr>
          <a:xfrm>
            <a:off x="2881311" y="2002466"/>
            <a:ext cx="1464951" cy="515344"/>
            <a:chOff x="7674534" y="1469079"/>
            <a:chExt cx="1464951" cy="515344"/>
          </a:xfrm>
        </p:grpSpPr>
        <p:sp>
          <p:nvSpPr>
            <p:cNvPr id="648" name="TextBox 29">
              <a:extLst>
                <a:ext uri="{FF2B5EF4-FFF2-40B4-BE49-F238E27FC236}">
                  <a16:creationId xmlns:a16="http://schemas.microsoft.com/office/drawing/2014/main" id="{6B639F76-00A9-8E9B-F5B6-B192BAB0CBFF}"/>
                </a:ext>
              </a:extLst>
            </p:cNvPr>
            <p:cNvSpPr txBox="1"/>
            <p:nvPr/>
          </p:nvSpPr>
          <p:spPr>
            <a:xfrm>
              <a:off x="7674534" y="1856311"/>
              <a:ext cx="1464951" cy="1281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+mn-cs"/>
                </a:rPr>
                <a:t>Medium companies</a:t>
              </a:r>
            </a:p>
          </p:txBody>
        </p:sp>
        <p:pic>
          <p:nvPicPr>
            <p:cNvPr id="649" name="Graphique 648">
              <a:extLst>
                <a:ext uri="{FF2B5EF4-FFF2-40B4-BE49-F238E27FC236}">
                  <a16:creationId xmlns:a16="http://schemas.microsoft.com/office/drawing/2014/main" id="{6EBC7FA8-096A-982D-ABE4-E1B5E91ED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36058" y="1469079"/>
              <a:ext cx="374021" cy="374021"/>
            </a:xfrm>
            <a:prstGeom prst="rect">
              <a:avLst/>
            </a:prstGeom>
          </p:spPr>
        </p:pic>
      </p:grpSp>
      <p:grpSp>
        <p:nvGrpSpPr>
          <p:cNvPr id="650" name="Groupe 649">
            <a:extLst>
              <a:ext uri="{FF2B5EF4-FFF2-40B4-BE49-F238E27FC236}">
                <a16:creationId xmlns:a16="http://schemas.microsoft.com/office/drawing/2014/main" id="{EBDE00C2-EFC5-3A99-21BB-21DC2FA75FF9}"/>
              </a:ext>
            </a:extLst>
          </p:cNvPr>
          <p:cNvGrpSpPr/>
          <p:nvPr/>
        </p:nvGrpSpPr>
        <p:grpSpPr>
          <a:xfrm>
            <a:off x="3836289" y="1899414"/>
            <a:ext cx="1464951" cy="609832"/>
            <a:chOff x="10303400" y="1374591"/>
            <a:chExt cx="1464951" cy="609832"/>
          </a:xfrm>
        </p:grpSpPr>
        <p:sp>
          <p:nvSpPr>
            <p:cNvPr id="651" name="TextBox 31">
              <a:extLst>
                <a:ext uri="{FF2B5EF4-FFF2-40B4-BE49-F238E27FC236}">
                  <a16:creationId xmlns:a16="http://schemas.microsoft.com/office/drawing/2014/main" id="{A710EFF1-701F-2F74-041F-2686E4A98F52}"/>
                </a:ext>
              </a:extLst>
            </p:cNvPr>
            <p:cNvSpPr txBox="1"/>
            <p:nvPr/>
          </p:nvSpPr>
          <p:spPr>
            <a:xfrm>
              <a:off x="10303400" y="1856311"/>
              <a:ext cx="1464951" cy="1281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+mn-cs"/>
                </a:rPr>
                <a:t>Large companies</a:t>
              </a:r>
            </a:p>
          </p:txBody>
        </p:sp>
        <p:pic>
          <p:nvPicPr>
            <p:cNvPr id="652" name="Graphique 651">
              <a:extLst>
                <a:ext uri="{FF2B5EF4-FFF2-40B4-BE49-F238E27FC236}">
                  <a16:creationId xmlns:a16="http://schemas.microsoft.com/office/drawing/2014/main" id="{DE1AE1FA-2324-23CD-E83C-871451B5F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806130" y="1374591"/>
              <a:ext cx="468509" cy="468509"/>
            </a:xfrm>
            <a:prstGeom prst="rect">
              <a:avLst/>
            </a:prstGeom>
          </p:spPr>
        </p:pic>
      </p:grpSp>
      <p:grpSp>
        <p:nvGrpSpPr>
          <p:cNvPr id="653" name="Groupe 652">
            <a:extLst>
              <a:ext uri="{FF2B5EF4-FFF2-40B4-BE49-F238E27FC236}">
                <a16:creationId xmlns:a16="http://schemas.microsoft.com/office/drawing/2014/main" id="{810EC181-7AA8-0CE7-F5D0-9EFE5CF7700F}"/>
              </a:ext>
            </a:extLst>
          </p:cNvPr>
          <p:cNvGrpSpPr/>
          <p:nvPr/>
        </p:nvGrpSpPr>
        <p:grpSpPr>
          <a:xfrm>
            <a:off x="1984119" y="2050473"/>
            <a:ext cx="1334463" cy="470387"/>
            <a:chOff x="5146119" y="1535386"/>
            <a:chExt cx="1334463" cy="470387"/>
          </a:xfrm>
        </p:grpSpPr>
        <p:pic>
          <p:nvPicPr>
            <p:cNvPr id="654" name="Graphique 653">
              <a:extLst>
                <a:ext uri="{FF2B5EF4-FFF2-40B4-BE49-F238E27FC236}">
                  <a16:creationId xmlns:a16="http://schemas.microsoft.com/office/drawing/2014/main" id="{73BAE33C-694C-2DD7-5486-9F871C238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67577" y="1535386"/>
              <a:ext cx="307714" cy="307714"/>
            </a:xfrm>
            <a:prstGeom prst="rect">
              <a:avLst/>
            </a:prstGeom>
          </p:spPr>
        </p:pic>
        <p:sp>
          <p:nvSpPr>
            <p:cNvPr id="655" name="ZoneTexte 66">
              <a:extLst>
                <a:ext uri="{FF2B5EF4-FFF2-40B4-BE49-F238E27FC236}">
                  <a16:creationId xmlns:a16="http://schemas.microsoft.com/office/drawing/2014/main" id="{EC6FB356-A9F3-8335-287E-FC1A3E292382}"/>
                </a:ext>
              </a:extLst>
            </p:cNvPr>
            <p:cNvSpPr txBox="1"/>
            <p:nvPr/>
          </p:nvSpPr>
          <p:spPr>
            <a:xfrm>
              <a:off x="5146119" y="1877661"/>
              <a:ext cx="1334463" cy="12811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+mn-cs"/>
                </a:rPr>
                <a:t>Small companies</a:t>
              </a:r>
            </a:p>
          </p:txBody>
        </p:sp>
      </p:grp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3425225D-269F-19A0-9F52-CFAF80B114EA}"/>
              </a:ext>
            </a:extLst>
          </p:cNvPr>
          <p:cNvCxnSpPr>
            <a:cxnSpLocks/>
          </p:cNvCxnSpPr>
          <p:nvPr/>
        </p:nvCxnSpPr>
        <p:spPr>
          <a:xfrm>
            <a:off x="2102118" y="3097205"/>
            <a:ext cx="2947284" cy="0"/>
          </a:xfrm>
          <a:prstGeom prst="line">
            <a:avLst/>
          </a:prstGeom>
          <a:noFill/>
          <a:ln w="15875" cap="rnd" cmpd="sng" algn="ctr">
            <a:solidFill>
              <a:schemeClr val="tx2"/>
            </a:solidFill>
            <a:prstDash val="sysDot"/>
            <a:round/>
          </a:ln>
          <a:effectLst/>
        </p:spPr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392A97DF-94F8-D8C7-7A2B-681812A44433}"/>
              </a:ext>
            </a:extLst>
          </p:cNvPr>
          <p:cNvSpPr>
            <a:spLocks noChangeAspect="1"/>
          </p:cNvSpPr>
          <p:nvPr/>
        </p:nvSpPr>
        <p:spPr>
          <a:xfrm>
            <a:off x="2467978" y="2960888"/>
            <a:ext cx="360000" cy="360000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</a:rPr>
              <a:t>14%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39CDC19-E0AB-561C-9DC9-C79715299E5E}"/>
              </a:ext>
            </a:extLst>
          </p:cNvPr>
          <p:cNvSpPr>
            <a:spLocks noChangeAspect="1"/>
          </p:cNvSpPr>
          <p:nvPr/>
        </p:nvSpPr>
        <p:spPr>
          <a:xfrm>
            <a:off x="3448056" y="2960888"/>
            <a:ext cx="360000" cy="360000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</a:rPr>
              <a:t>9%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9C8B1458-D685-B754-FE32-1310C4623B55}"/>
              </a:ext>
            </a:extLst>
          </p:cNvPr>
          <p:cNvSpPr>
            <a:spLocks noChangeAspect="1"/>
          </p:cNvSpPr>
          <p:nvPr/>
        </p:nvSpPr>
        <p:spPr>
          <a:xfrm>
            <a:off x="4429988" y="2960888"/>
            <a:ext cx="360000" cy="360000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</a:rPr>
              <a:t>11%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BE1C512-84EE-11B2-D6DA-4E8A745BD288}"/>
              </a:ext>
            </a:extLst>
          </p:cNvPr>
          <p:cNvSpPr>
            <a:spLocks noChangeAspect="1"/>
          </p:cNvSpPr>
          <p:nvPr/>
        </p:nvSpPr>
        <p:spPr>
          <a:xfrm>
            <a:off x="5421350" y="2960888"/>
            <a:ext cx="360000" cy="360000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</a:rPr>
              <a:t>12%</a:t>
            </a: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FF9E9B34-DA75-DCF9-C20D-227CCE5F94EA}"/>
              </a:ext>
            </a:extLst>
          </p:cNvPr>
          <p:cNvCxnSpPr>
            <a:cxnSpLocks/>
          </p:cNvCxnSpPr>
          <p:nvPr/>
        </p:nvCxnSpPr>
        <p:spPr>
          <a:xfrm>
            <a:off x="2102118" y="3525229"/>
            <a:ext cx="2947284" cy="0"/>
          </a:xfrm>
          <a:prstGeom prst="line">
            <a:avLst/>
          </a:prstGeom>
          <a:noFill/>
          <a:ln w="15875" cap="rnd" cmpd="sng" algn="ctr">
            <a:solidFill>
              <a:schemeClr val="tx2"/>
            </a:solidFill>
            <a:prstDash val="sysDot"/>
            <a:round/>
          </a:ln>
          <a:effectLst/>
        </p:spPr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7DBDC2F2-B53F-D681-7995-DB0BB51B2D2E}"/>
              </a:ext>
            </a:extLst>
          </p:cNvPr>
          <p:cNvSpPr>
            <a:spLocks noChangeAspect="1"/>
          </p:cNvSpPr>
          <p:nvPr/>
        </p:nvSpPr>
        <p:spPr>
          <a:xfrm>
            <a:off x="2467978" y="3377618"/>
            <a:ext cx="360000" cy="360000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0" dirty="0">
                <a:solidFill>
                  <a:srgbClr val="FFFFFF"/>
                </a:solidFill>
                <a:latin typeface="BNPP Sans Light" panose="02000503020000020004" charset="0"/>
              </a:rPr>
              <a:t>17%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1B419790-87AB-EA88-225D-51C9259F7929}"/>
              </a:ext>
            </a:extLst>
          </p:cNvPr>
          <p:cNvSpPr>
            <a:spLocks noChangeAspect="1"/>
          </p:cNvSpPr>
          <p:nvPr/>
        </p:nvSpPr>
        <p:spPr>
          <a:xfrm>
            <a:off x="3448056" y="3377618"/>
            <a:ext cx="360000" cy="360000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</a:rPr>
              <a:t>17%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AA2655C3-50BC-B877-B949-E70019F43711}"/>
              </a:ext>
            </a:extLst>
          </p:cNvPr>
          <p:cNvSpPr>
            <a:spLocks noChangeAspect="1"/>
          </p:cNvSpPr>
          <p:nvPr/>
        </p:nvSpPr>
        <p:spPr>
          <a:xfrm>
            <a:off x="4429988" y="3377618"/>
            <a:ext cx="360000" cy="360000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</a:rPr>
              <a:t>15%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098DC05A-EF8E-57E4-CC95-84741779A787}"/>
              </a:ext>
            </a:extLst>
          </p:cNvPr>
          <p:cNvSpPr>
            <a:spLocks noChangeAspect="1"/>
          </p:cNvSpPr>
          <p:nvPr/>
        </p:nvSpPr>
        <p:spPr>
          <a:xfrm>
            <a:off x="5421350" y="3377618"/>
            <a:ext cx="360000" cy="360000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</a:rPr>
              <a:t>17%</a:t>
            </a:r>
          </a:p>
        </p:txBody>
      </p:sp>
      <p:cxnSp>
        <p:nvCxnSpPr>
          <p:cNvPr id="641" name="Connecteur droit 640">
            <a:extLst>
              <a:ext uri="{FF2B5EF4-FFF2-40B4-BE49-F238E27FC236}">
                <a16:creationId xmlns:a16="http://schemas.microsoft.com/office/drawing/2014/main" id="{5E1C1448-7383-47BD-79C7-2576B8B582C4}"/>
              </a:ext>
            </a:extLst>
          </p:cNvPr>
          <p:cNvCxnSpPr>
            <a:cxnSpLocks/>
          </p:cNvCxnSpPr>
          <p:nvPr/>
        </p:nvCxnSpPr>
        <p:spPr>
          <a:xfrm>
            <a:off x="2102118" y="3979438"/>
            <a:ext cx="2947284" cy="0"/>
          </a:xfrm>
          <a:prstGeom prst="line">
            <a:avLst/>
          </a:prstGeom>
          <a:noFill/>
          <a:ln w="15875" cap="rnd" cmpd="sng" algn="ctr">
            <a:solidFill>
              <a:schemeClr val="tx2"/>
            </a:solidFill>
            <a:prstDash val="sysDot"/>
            <a:round/>
          </a:ln>
          <a:effectLst/>
        </p:spPr>
      </p:cxnSp>
      <p:sp>
        <p:nvSpPr>
          <p:cNvPr id="642" name="Ellipse 641">
            <a:extLst>
              <a:ext uri="{FF2B5EF4-FFF2-40B4-BE49-F238E27FC236}">
                <a16:creationId xmlns:a16="http://schemas.microsoft.com/office/drawing/2014/main" id="{48BC2070-1418-846E-A6A1-35F3E63FD8B2}"/>
              </a:ext>
            </a:extLst>
          </p:cNvPr>
          <p:cNvSpPr>
            <a:spLocks noChangeAspect="1"/>
          </p:cNvSpPr>
          <p:nvPr/>
        </p:nvSpPr>
        <p:spPr>
          <a:xfrm>
            <a:off x="5421350" y="3814752"/>
            <a:ext cx="360000" cy="360000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</a:rPr>
              <a:t>36%</a:t>
            </a:r>
          </a:p>
        </p:txBody>
      </p:sp>
      <p:sp>
        <p:nvSpPr>
          <p:cNvPr id="643" name="Ellipse 642">
            <a:extLst>
              <a:ext uri="{FF2B5EF4-FFF2-40B4-BE49-F238E27FC236}">
                <a16:creationId xmlns:a16="http://schemas.microsoft.com/office/drawing/2014/main" id="{680E9FE1-3699-B76C-C1C1-AF2558C20688}"/>
              </a:ext>
            </a:extLst>
          </p:cNvPr>
          <p:cNvSpPr>
            <a:spLocks noChangeAspect="1"/>
          </p:cNvSpPr>
          <p:nvPr/>
        </p:nvSpPr>
        <p:spPr>
          <a:xfrm>
            <a:off x="4429988" y="3814752"/>
            <a:ext cx="360000" cy="360000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</a:rPr>
              <a:t>40%</a:t>
            </a:r>
          </a:p>
        </p:txBody>
      </p:sp>
      <p:sp>
        <p:nvSpPr>
          <p:cNvPr id="644" name="Ellipse 643">
            <a:extLst>
              <a:ext uri="{FF2B5EF4-FFF2-40B4-BE49-F238E27FC236}">
                <a16:creationId xmlns:a16="http://schemas.microsoft.com/office/drawing/2014/main" id="{B1F37F4A-9B25-F3BC-5575-5DC7FC9AAFE6}"/>
              </a:ext>
            </a:extLst>
          </p:cNvPr>
          <p:cNvSpPr>
            <a:spLocks noChangeAspect="1"/>
          </p:cNvSpPr>
          <p:nvPr/>
        </p:nvSpPr>
        <p:spPr>
          <a:xfrm>
            <a:off x="2467978" y="3814752"/>
            <a:ext cx="360000" cy="360000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</a:rPr>
              <a:t>32%</a:t>
            </a:r>
          </a:p>
        </p:txBody>
      </p:sp>
      <p:sp>
        <p:nvSpPr>
          <p:cNvPr id="656" name="Ellipse 655">
            <a:extLst>
              <a:ext uri="{FF2B5EF4-FFF2-40B4-BE49-F238E27FC236}">
                <a16:creationId xmlns:a16="http://schemas.microsoft.com/office/drawing/2014/main" id="{50BE40FF-40CB-840D-64FE-61AE70DA2E5A}"/>
              </a:ext>
            </a:extLst>
          </p:cNvPr>
          <p:cNvSpPr>
            <a:spLocks noChangeAspect="1"/>
          </p:cNvSpPr>
          <p:nvPr/>
        </p:nvSpPr>
        <p:spPr>
          <a:xfrm>
            <a:off x="3448056" y="3814752"/>
            <a:ext cx="360000" cy="360000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</a:rPr>
              <a:t>41%</a:t>
            </a:r>
          </a:p>
        </p:txBody>
      </p:sp>
      <p:cxnSp>
        <p:nvCxnSpPr>
          <p:cNvPr id="657" name="Connecteur droit 656">
            <a:extLst>
              <a:ext uri="{FF2B5EF4-FFF2-40B4-BE49-F238E27FC236}">
                <a16:creationId xmlns:a16="http://schemas.microsoft.com/office/drawing/2014/main" id="{5B9DD51F-5CB4-EB02-E771-C52997168CD7}"/>
              </a:ext>
            </a:extLst>
          </p:cNvPr>
          <p:cNvCxnSpPr>
            <a:cxnSpLocks/>
          </p:cNvCxnSpPr>
          <p:nvPr/>
        </p:nvCxnSpPr>
        <p:spPr>
          <a:xfrm>
            <a:off x="2102118" y="4424535"/>
            <a:ext cx="2947284" cy="0"/>
          </a:xfrm>
          <a:prstGeom prst="line">
            <a:avLst/>
          </a:prstGeom>
          <a:noFill/>
          <a:ln w="15875" cap="rnd" cmpd="sng" algn="ctr">
            <a:solidFill>
              <a:schemeClr val="tx2"/>
            </a:solidFill>
            <a:prstDash val="sysDot"/>
            <a:round/>
          </a:ln>
          <a:effectLst/>
        </p:spPr>
      </p:cxnSp>
      <p:sp>
        <p:nvSpPr>
          <p:cNvPr id="658" name="Ellipse 657">
            <a:extLst>
              <a:ext uri="{FF2B5EF4-FFF2-40B4-BE49-F238E27FC236}">
                <a16:creationId xmlns:a16="http://schemas.microsoft.com/office/drawing/2014/main" id="{D968B2E2-9A21-367D-4950-82711ADB8D11}"/>
              </a:ext>
            </a:extLst>
          </p:cNvPr>
          <p:cNvSpPr>
            <a:spLocks noChangeAspect="1"/>
          </p:cNvSpPr>
          <p:nvPr/>
        </p:nvSpPr>
        <p:spPr>
          <a:xfrm>
            <a:off x="5421350" y="4292227"/>
            <a:ext cx="360000" cy="360000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</a:rPr>
              <a:t>35%</a:t>
            </a:r>
          </a:p>
        </p:txBody>
      </p:sp>
      <p:sp>
        <p:nvSpPr>
          <p:cNvPr id="659" name="Ellipse 658">
            <a:extLst>
              <a:ext uri="{FF2B5EF4-FFF2-40B4-BE49-F238E27FC236}">
                <a16:creationId xmlns:a16="http://schemas.microsoft.com/office/drawing/2014/main" id="{657DD832-8920-47DB-955C-B6A5DA81DABB}"/>
              </a:ext>
            </a:extLst>
          </p:cNvPr>
          <p:cNvSpPr>
            <a:spLocks noChangeAspect="1"/>
          </p:cNvSpPr>
          <p:nvPr/>
        </p:nvSpPr>
        <p:spPr>
          <a:xfrm>
            <a:off x="2467978" y="4292227"/>
            <a:ext cx="360000" cy="360000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NPP Sans Light" panose="02000503020000020004" charset="0"/>
              </a:rPr>
              <a:t>37%</a:t>
            </a:r>
          </a:p>
        </p:txBody>
      </p:sp>
      <p:sp>
        <p:nvSpPr>
          <p:cNvPr id="660" name="Ellipse 659">
            <a:extLst>
              <a:ext uri="{FF2B5EF4-FFF2-40B4-BE49-F238E27FC236}">
                <a16:creationId xmlns:a16="http://schemas.microsoft.com/office/drawing/2014/main" id="{C7A5BA43-F47C-A048-8D4E-EE9CE17514B2}"/>
              </a:ext>
            </a:extLst>
          </p:cNvPr>
          <p:cNvSpPr>
            <a:spLocks noChangeAspect="1"/>
          </p:cNvSpPr>
          <p:nvPr/>
        </p:nvSpPr>
        <p:spPr>
          <a:xfrm>
            <a:off x="3448056" y="4292227"/>
            <a:ext cx="360000" cy="360000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NPP Sans Light" panose="02000503020000020004" charset="0"/>
              </a:rPr>
              <a:t>32%</a:t>
            </a:r>
          </a:p>
        </p:txBody>
      </p:sp>
      <p:sp>
        <p:nvSpPr>
          <p:cNvPr id="661" name="Ellipse 660">
            <a:extLst>
              <a:ext uri="{FF2B5EF4-FFF2-40B4-BE49-F238E27FC236}">
                <a16:creationId xmlns:a16="http://schemas.microsoft.com/office/drawing/2014/main" id="{FD8E7233-4E3D-0598-E276-2E77820C9176}"/>
              </a:ext>
            </a:extLst>
          </p:cNvPr>
          <p:cNvSpPr>
            <a:spLocks noChangeAspect="1"/>
          </p:cNvSpPr>
          <p:nvPr/>
        </p:nvSpPr>
        <p:spPr>
          <a:xfrm>
            <a:off x="4429988" y="4292227"/>
            <a:ext cx="360000" cy="360000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</a:rPr>
              <a:t>34%</a:t>
            </a:r>
          </a:p>
        </p:txBody>
      </p:sp>
      <p:sp>
        <p:nvSpPr>
          <p:cNvPr id="662" name="Ellipse 661">
            <a:extLst>
              <a:ext uri="{FF2B5EF4-FFF2-40B4-BE49-F238E27FC236}">
                <a16:creationId xmlns:a16="http://schemas.microsoft.com/office/drawing/2014/main" id="{F40240B2-1269-CFC3-FC1F-E3B84785A071}"/>
              </a:ext>
            </a:extLst>
          </p:cNvPr>
          <p:cNvSpPr>
            <a:spLocks noChangeAspect="1"/>
          </p:cNvSpPr>
          <p:nvPr/>
        </p:nvSpPr>
        <p:spPr>
          <a:xfrm>
            <a:off x="2467978" y="4790490"/>
            <a:ext cx="360003" cy="360000"/>
          </a:xfrm>
          <a:prstGeom prst="ellipse">
            <a:avLst/>
          </a:prstGeom>
          <a:solidFill>
            <a:srgbClr val="00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0" dirty="0">
                <a:solidFill>
                  <a:srgbClr val="FFFFFF"/>
                </a:solidFill>
                <a:latin typeface="BNPP Sans" panose="02000000000000000000" charset="0"/>
              </a:rPr>
              <a:t>53%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" panose="02000000000000000000" charset="0"/>
            </a:endParaRPr>
          </a:p>
        </p:txBody>
      </p:sp>
      <p:sp>
        <p:nvSpPr>
          <p:cNvPr id="663" name="Ellipse 662">
            <a:extLst>
              <a:ext uri="{FF2B5EF4-FFF2-40B4-BE49-F238E27FC236}">
                <a16:creationId xmlns:a16="http://schemas.microsoft.com/office/drawing/2014/main" id="{07AD2A84-D9BF-4F72-8C1D-EE484C1E7C79}"/>
              </a:ext>
            </a:extLst>
          </p:cNvPr>
          <p:cNvSpPr>
            <a:spLocks noChangeAspect="1"/>
          </p:cNvSpPr>
          <p:nvPr/>
        </p:nvSpPr>
        <p:spPr>
          <a:xfrm>
            <a:off x="3448056" y="4775487"/>
            <a:ext cx="360002" cy="360000"/>
          </a:xfrm>
          <a:prstGeom prst="ellipse">
            <a:avLst/>
          </a:prstGeom>
          <a:solidFill>
            <a:srgbClr val="00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" panose="02000000000000000000" charset="0"/>
              </a:rPr>
              <a:t>27%</a:t>
            </a:r>
          </a:p>
        </p:txBody>
      </p:sp>
      <p:sp>
        <p:nvSpPr>
          <p:cNvPr id="664" name="Ellipse 663">
            <a:extLst>
              <a:ext uri="{FF2B5EF4-FFF2-40B4-BE49-F238E27FC236}">
                <a16:creationId xmlns:a16="http://schemas.microsoft.com/office/drawing/2014/main" id="{DBC4CD35-A068-799C-352D-DE0D51857A15}"/>
              </a:ext>
            </a:extLst>
          </p:cNvPr>
          <p:cNvSpPr>
            <a:spLocks noChangeAspect="1"/>
          </p:cNvSpPr>
          <p:nvPr/>
        </p:nvSpPr>
        <p:spPr>
          <a:xfrm>
            <a:off x="4429988" y="4790490"/>
            <a:ext cx="360003" cy="360000"/>
          </a:xfrm>
          <a:prstGeom prst="ellipse">
            <a:avLst/>
          </a:prstGeom>
          <a:solidFill>
            <a:srgbClr val="00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" panose="02000000000000000000" charset="0"/>
              </a:rPr>
              <a:t>20%</a:t>
            </a:r>
          </a:p>
        </p:txBody>
      </p:sp>
      <p:sp>
        <p:nvSpPr>
          <p:cNvPr id="665" name="ZoneTexte 664">
            <a:extLst>
              <a:ext uri="{FF2B5EF4-FFF2-40B4-BE49-F238E27FC236}">
                <a16:creationId xmlns:a16="http://schemas.microsoft.com/office/drawing/2014/main" id="{A7998554-F3BB-7F4D-9EEC-4858C2F5C216}"/>
              </a:ext>
            </a:extLst>
          </p:cNvPr>
          <p:cNvSpPr txBox="1"/>
          <p:nvPr/>
        </p:nvSpPr>
        <p:spPr>
          <a:xfrm>
            <a:off x="2335110" y="5395527"/>
            <a:ext cx="574891" cy="264106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6000" rIns="0" bIns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 cap="all">
                <a:solidFill>
                  <a:schemeClr val="tx2"/>
                </a:solidFill>
                <a:latin typeface="BNPP Sans" panose="02000000000000000000" charset="0"/>
                <a:cs typeface="Arial" panose="020B0604020202020204" pitchFamily="34" charset="0"/>
              </a:rPr>
              <a:t>160</a:t>
            </a:r>
            <a:endParaRPr kumimoji="0" lang="en-GB" sz="800" b="1" i="0" u="none" strike="noStrike" kern="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BNPP Sans" panose="02000000000000000000" charset="0"/>
              <a:cs typeface="Arial" panose="020B0604020202020204" pitchFamily="34" charset="0"/>
            </a:endParaRPr>
          </a:p>
        </p:txBody>
      </p:sp>
      <p:sp>
        <p:nvSpPr>
          <p:cNvPr id="666" name="ZoneTexte 665">
            <a:extLst>
              <a:ext uri="{FF2B5EF4-FFF2-40B4-BE49-F238E27FC236}">
                <a16:creationId xmlns:a16="http://schemas.microsoft.com/office/drawing/2014/main" id="{D29A843F-7F9E-0B53-AFE6-75D7A8AF2086}"/>
              </a:ext>
            </a:extLst>
          </p:cNvPr>
          <p:cNvSpPr txBox="1"/>
          <p:nvPr/>
        </p:nvSpPr>
        <p:spPr>
          <a:xfrm>
            <a:off x="3326342" y="5395527"/>
            <a:ext cx="574891" cy="264106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6000" rIns="0" bIns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 cap="all">
                <a:solidFill>
                  <a:schemeClr val="tx2"/>
                </a:solidFill>
                <a:latin typeface="BNPP Sans" panose="02000000000000000000" charset="0"/>
                <a:cs typeface="Arial" panose="020B0604020202020204" pitchFamily="34" charset="0"/>
              </a:rPr>
              <a:t>81</a:t>
            </a:r>
            <a:endParaRPr kumimoji="0" lang="en-GB" sz="800" b="1" i="0" u="none" strike="noStrike" kern="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BNPP Sans" panose="02000000000000000000" charset="0"/>
              <a:cs typeface="Arial" panose="020B0604020202020204" pitchFamily="34" charset="0"/>
            </a:endParaRPr>
          </a:p>
        </p:txBody>
      </p:sp>
      <p:sp>
        <p:nvSpPr>
          <p:cNvPr id="667" name="ZoneTexte 666">
            <a:extLst>
              <a:ext uri="{FF2B5EF4-FFF2-40B4-BE49-F238E27FC236}">
                <a16:creationId xmlns:a16="http://schemas.microsoft.com/office/drawing/2014/main" id="{E3E4C36C-175D-7D61-5115-D06668706E84}"/>
              </a:ext>
            </a:extLst>
          </p:cNvPr>
          <p:cNvSpPr txBox="1"/>
          <p:nvPr/>
        </p:nvSpPr>
        <p:spPr>
          <a:xfrm>
            <a:off x="4300155" y="5395527"/>
            <a:ext cx="574891" cy="264106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6000" rIns="0" bIns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 cap="all" dirty="0">
                <a:solidFill>
                  <a:schemeClr val="tx2"/>
                </a:solidFill>
                <a:latin typeface="BNPP Sans" panose="02000000000000000000" charset="0"/>
                <a:cs typeface="Arial" panose="020B0604020202020204" pitchFamily="34" charset="0"/>
              </a:rPr>
              <a:t>59</a:t>
            </a:r>
            <a:endParaRPr kumimoji="0" lang="en-GB" sz="800" b="1" i="0" u="none" strike="noStrike" kern="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BNPP Sans" panose="02000000000000000000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6DC0C55-D981-D262-F246-D2FED2BFD3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13" y="1725608"/>
            <a:ext cx="505199" cy="505199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005B403-6EE0-DEA5-08EA-A8BA5687A284}"/>
              </a:ext>
            </a:extLst>
          </p:cNvPr>
          <p:cNvSpPr/>
          <p:nvPr/>
        </p:nvSpPr>
        <p:spPr>
          <a:xfrm>
            <a:off x="5326859" y="5229466"/>
            <a:ext cx="525411" cy="492003"/>
          </a:xfrm>
          <a:prstGeom prst="roundRect">
            <a:avLst>
              <a:gd name="adj" fmla="val 50000"/>
            </a:avLst>
          </a:prstGeom>
          <a:solidFill>
            <a:srgbClr val="DBEEEB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7FD0A1F-5962-13F5-913A-3F676D48825E}"/>
              </a:ext>
            </a:extLst>
          </p:cNvPr>
          <p:cNvSpPr>
            <a:spLocks noChangeAspect="1"/>
          </p:cNvSpPr>
          <p:nvPr/>
        </p:nvSpPr>
        <p:spPr>
          <a:xfrm>
            <a:off x="5421351" y="5311516"/>
            <a:ext cx="329371" cy="329371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</a:rPr>
              <a:t>300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058AC20-4ECA-0007-F642-0ED6C48EEA64}"/>
              </a:ext>
            </a:extLst>
          </p:cNvPr>
          <p:cNvSpPr txBox="1"/>
          <p:nvPr/>
        </p:nvSpPr>
        <p:spPr>
          <a:xfrm>
            <a:off x="460290" y="5419858"/>
            <a:ext cx="11496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Number of interviews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395534-B30D-7B3A-E336-3C86A805922D}"/>
              </a:ext>
            </a:extLst>
          </p:cNvPr>
          <p:cNvSpPr/>
          <p:nvPr/>
        </p:nvSpPr>
        <p:spPr>
          <a:xfrm>
            <a:off x="6257482" y="1294016"/>
            <a:ext cx="5859224" cy="279295"/>
          </a:xfrm>
          <a:prstGeom prst="rect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28</a:t>
            </a:r>
            <a:r>
              <a:rPr kumimoji="0" lang="en-GB" sz="2000" b="1" i="0" u="none" strike="noStrike" kern="120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 pitchFamily="2" charset="0"/>
                <a:ea typeface="+mn-ea"/>
                <a:cs typeface="+mn-cs"/>
              </a:rPr>
              <a:t> COUNTRIES – 3 regional benchmarks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3775AE-C4DD-6713-FB49-61C2C8181A9A}"/>
              </a:ext>
            </a:extLst>
          </p:cNvPr>
          <p:cNvSpPr/>
          <p:nvPr/>
        </p:nvSpPr>
        <p:spPr>
          <a:xfrm>
            <a:off x="6242666" y="1870622"/>
            <a:ext cx="5878279" cy="379591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0843DE5-C3AF-52F8-AF4B-95E09856F985}"/>
              </a:ext>
            </a:extLst>
          </p:cNvPr>
          <p:cNvGrpSpPr/>
          <p:nvPr/>
        </p:nvGrpSpPr>
        <p:grpSpPr>
          <a:xfrm>
            <a:off x="6316244" y="1898542"/>
            <a:ext cx="5827477" cy="3767997"/>
            <a:chOff x="6343459" y="1898542"/>
            <a:chExt cx="5827477" cy="3767997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DD4B1DC-7D40-8E24-F3E0-C1EA326E53CB}"/>
                </a:ext>
              </a:extLst>
            </p:cNvPr>
            <p:cNvGrpSpPr/>
            <p:nvPr/>
          </p:nvGrpSpPr>
          <p:grpSpPr>
            <a:xfrm>
              <a:off x="6343459" y="1898542"/>
              <a:ext cx="5827477" cy="3767997"/>
              <a:chOff x="6343459" y="1898542"/>
              <a:chExt cx="5827477" cy="3767997"/>
            </a:xfrm>
          </p:grpSpPr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76640C7F-8E4E-ABB4-327E-613DE046E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43459" y="1898542"/>
                <a:ext cx="5827477" cy="3767997"/>
              </a:xfrm>
              <a:prstGeom prst="rect">
                <a:avLst/>
              </a:prstGeom>
            </p:spPr>
          </p:pic>
          <p:sp>
            <p:nvSpPr>
              <p:cNvPr id="32" name="Rectangle : coins arrondis 31">
                <a:extLst>
                  <a:ext uri="{FF2B5EF4-FFF2-40B4-BE49-F238E27FC236}">
                    <a16:creationId xmlns:a16="http://schemas.microsoft.com/office/drawing/2014/main" id="{7B49DFE1-8C3F-9B09-BC73-9ACB3D79CEED}"/>
                  </a:ext>
                </a:extLst>
              </p:cNvPr>
              <p:cNvSpPr/>
              <p:nvPr/>
            </p:nvSpPr>
            <p:spPr>
              <a:xfrm>
                <a:off x="11697253" y="5126223"/>
                <a:ext cx="376523" cy="385578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Rectangle : coins arrondis 32">
                <a:extLst>
                  <a:ext uri="{FF2B5EF4-FFF2-40B4-BE49-F238E27FC236}">
                    <a16:creationId xmlns:a16="http://schemas.microsoft.com/office/drawing/2014/main" id="{43B0A369-D7FB-FAC9-BF4E-6FA5A297F4A4}"/>
                  </a:ext>
                </a:extLst>
              </p:cNvPr>
              <p:cNvSpPr/>
              <p:nvPr/>
            </p:nvSpPr>
            <p:spPr>
              <a:xfrm>
                <a:off x="10904870" y="4749801"/>
                <a:ext cx="718805" cy="61942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14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Google Shape;530;p50">
              <a:extLst>
                <a:ext uri="{FF2B5EF4-FFF2-40B4-BE49-F238E27FC236}">
                  <a16:creationId xmlns:a16="http://schemas.microsoft.com/office/drawing/2014/main" id="{9891CE9D-7252-E2A4-719C-3B330E75372C}"/>
                </a:ext>
              </a:extLst>
            </p:cNvPr>
            <p:cNvSpPr/>
            <p:nvPr/>
          </p:nvSpPr>
          <p:spPr>
            <a:xfrm>
              <a:off x="11888613" y="5170970"/>
              <a:ext cx="95292" cy="118782"/>
            </a:xfrm>
            <a:custGeom>
              <a:avLst/>
              <a:gdLst/>
              <a:ahLst/>
              <a:cxnLst/>
              <a:rect l="l" t="t" r="r" b="b"/>
              <a:pathLst>
                <a:path w="53" h="86" extrusionOk="0">
                  <a:moveTo>
                    <a:pt x="47" y="40"/>
                  </a:moveTo>
                  <a:cubicBezTo>
                    <a:pt x="40" y="44"/>
                    <a:pt x="40" y="44"/>
                    <a:pt x="40" y="44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39"/>
                    <a:pt x="31" y="36"/>
                    <a:pt x="30" y="33"/>
                  </a:cubicBezTo>
                  <a:cubicBezTo>
                    <a:pt x="29" y="31"/>
                    <a:pt x="28" y="29"/>
                    <a:pt x="28" y="27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6"/>
                    <a:pt x="7" y="5"/>
                    <a:pt x="6" y="4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5" y="21"/>
                    <a:pt x="10" y="33"/>
                    <a:pt x="16" y="45"/>
                  </a:cubicBezTo>
                  <a:cubicBezTo>
                    <a:pt x="13" y="50"/>
                    <a:pt x="10" y="54"/>
                    <a:pt x="7" y="59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9" y="73"/>
                    <a:pt x="18" y="75"/>
                    <a:pt x="18" y="77"/>
                  </a:cubicBezTo>
                  <a:cubicBezTo>
                    <a:pt x="17" y="78"/>
                    <a:pt x="16" y="80"/>
                    <a:pt x="15" y="81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7" y="79"/>
                    <a:pt x="33" y="71"/>
                    <a:pt x="38" y="64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1" y="54"/>
                    <a:pt x="41" y="54"/>
                    <a:pt x="43" y="55"/>
                  </a:cubicBezTo>
                  <a:cubicBezTo>
                    <a:pt x="44" y="56"/>
                    <a:pt x="44" y="56"/>
                    <a:pt x="45" y="57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50" y="39"/>
                    <a:pt x="50" y="39"/>
                    <a:pt x="50" y="39"/>
                  </a:cubicBezTo>
                  <a:lnTo>
                    <a:pt x="47" y="40"/>
                  </a:lnTo>
                  <a:close/>
                </a:path>
              </a:pathLst>
            </a:custGeom>
            <a:solidFill>
              <a:srgbClr val="C8C9C7"/>
            </a:solidFill>
            <a:ln w="12700" cap="rnd" cmpd="sng">
              <a:solidFill>
                <a:srgbClr val="FFFBF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27" name="Google Shape;531;p50">
              <a:extLst>
                <a:ext uri="{FF2B5EF4-FFF2-40B4-BE49-F238E27FC236}">
                  <a16:creationId xmlns:a16="http://schemas.microsoft.com/office/drawing/2014/main" id="{954165C6-A869-0D5C-EE4B-9152F255C798}"/>
                </a:ext>
              </a:extLst>
            </p:cNvPr>
            <p:cNvSpPr/>
            <p:nvPr/>
          </p:nvSpPr>
          <p:spPr>
            <a:xfrm>
              <a:off x="11779478" y="5319012"/>
              <a:ext cx="117527" cy="104138"/>
            </a:xfrm>
            <a:custGeom>
              <a:avLst/>
              <a:gdLst/>
              <a:ahLst/>
              <a:cxnLst/>
              <a:rect l="l" t="t" r="r" b="b"/>
              <a:pathLst>
                <a:path w="66" h="76" extrusionOk="0">
                  <a:moveTo>
                    <a:pt x="64" y="1"/>
                  </a:moveTo>
                  <a:cubicBezTo>
                    <a:pt x="54" y="7"/>
                    <a:pt x="54" y="7"/>
                    <a:pt x="54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35" y="23"/>
                    <a:pt x="29" y="29"/>
                    <a:pt x="23" y="36"/>
                  </a:cubicBezTo>
                  <a:cubicBezTo>
                    <a:pt x="14" y="46"/>
                    <a:pt x="7" y="55"/>
                    <a:pt x="0" y="66"/>
                  </a:cubicBezTo>
                  <a:cubicBezTo>
                    <a:pt x="6" y="69"/>
                    <a:pt x="12" y="72"/>
                    <a:pt x="18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32" y="71"/>
                    <a:pt x="36" y="66"/>
                    <a:pt x="39" y="60"/>
                  </a:cubicBezTo>
                  <a:cubicBezTo>
                    <a:pt x="44" y="52"/>
                    <a:pt x="49" y="44"/>
                    <a:pt x="52" y="36"/>
                  </a:cubicBezTo>
                  <a:cubicBezTo>
                    <a:pt x="58" y="36"/>
                    <a:pt x="58" y="36"/>
                    <a:pt x="58" y="36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6" y="6"/>
                    <a:pt x="66" y="6"/>
                    <a:pt x="66" y="6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C8C9C7"/>
            </a:solidFill>
            <a:ln w="12700" cap="rnd" cmpd="sng">
              <a:solidFill>
                <a:srgbClr val="FFFBF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28" name="Google Shape;544;p50">
              <a:extLst>
                <a:ext uri="{FF2B5EF4-FFF2-40B4-BE49-F238E27FC236}">
                  <a16:creationId xmlns:a16="http://schemas.microsoft.com/office/drawing/2014/main" id="{FAA4202F-FC75-47E8-9F56-50B8A6777CA1}"/>
                </a:ext>
              </a:extLst>
            </p:cNvPr>
            <p:cNvSpPr/>
            <p:nvPr/>
          </p:nvSpPr>
          <p:spPr>
            <a:xfrm>
              <a:off x="10933362" y="4751918"/>
              <a:ext cx="640571" cy="499323"/>
            </a:xfrm>
            <a:custGeom>
              <a:avLst/>
              <a:gdLst/>
              <a:ahLst/>
              <a:cxnLst/>
              <a:rect l="l" t="t" r="r" b="b"/>
              <a:pathLst>
                <a:path w="352" h="315" extrusionOk="0">
                  <a:moveTo>
                    <a:pt x="348" y="176"/>
                  </a:moveTo>
                  <a:cubicBezTo>
                    <a:pt x="346" y="163"/>
                    <a:pt x="346" y="163"/>
                    <a:pt x="346" y="163"/>
                  </a:cubicBezTo>
                  <a:cubicBezTo>
                    <a:pt x="343" y="155"/>
                    <a:pt x="343" y="155"/>
                    <a:pt x="343" y="15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332" y="136"/>
                    <a:pt x="332" y="136"/>
                    <a:pt x="332" y="136"/>
                  </a:cubicBezTo>
                  <a:cubicBezTo>
                    <a:pt x="331" y="126"/>
                    <a:pt x="331" y="126"/>
                    <a:pt x="331" y="126"/>
                  </a:cubicBezTo>
                  <a:cubicBezTo>
                    <a:pt x="327" y="126"/>
                    <a:pt x="327" y="126"/>
                    <a:pt x="327" y="126"/>
                  </a:cubicBezTo>
                  <a:cubicBezTo>
                    <a:pt x="326" y="122"/>
                    <a:pt x="326" y="122"/>
                    <a:pt x="326" y="122"/>
                  </a:cubicBezTo>
                  <a:cubicBezTo>
                    <a:pt x="324" y="120"/>
                    <a:pt x="324" y="120"/>
                    <a:pt x="324" y="120"/>
                  </a:cubicBezTo>
                  <a:cubicBezTo>
                    <a:pt x="322" y="123"/>
                    <a:pt x="322" y="123"/>
                    <a:pt x="322" y="123"/>
                  </a:cubicBezTo>
                  <a:cubicBezTo>
                    <a:pt x="319" y="123"/>
                    <a:pt x="319" y="123"/>
                    <a:pt x="319" y="123"/>
                  </a:cubicBezTo>
                  <a:cubicBezTo>
                    <a:pt x="312" y="109"/>
                    <a:pt x="312" y="109"/>
                    <a:pt x="312" y="109"/>
                  </a:cubicBezTo>
                  <a:cubicBezTo>
                    <a:pt x="310" y="99"/>
                    <a:pt x="310" y="99"/>
                    <a:pt x="310" y="99"/>
                  </a:cubicBezTo>
                  <a:cubicBezTo>
                    <a:pt x="308" y="97"/>
                    <a:pt x="308" y="97"/>
                    <a:pt x="308" y="97"/>
                  </a:cubicBezTo>
                  <a:cubicBezTo>
                    <a:pt x="304" y="97"/>
                    <a:pt x="304" y="97"/>
                    <a:pt x="304" y="97"/>
                  </a:cubicBezTo>
                  <a:cubicBezTo>
                    <a:pt x="301" y="91"/>
                    <a:pt x="301" y="91"/>
                    <a:pt x="301" y="91"/>
                  </a:cubicBezTo>
                  <a:cubicBezTo>
                    <a:pt x="298" y="93"/>
                    <a:pt x="298" y="93"/>
                    <a:pt x="298" y="93"/>
                  </a:cubicBezTo>
                  <a:cubicBezTo>
                    <a:pt x="292" y="88"/>
                    <a:pt x="292" y="88"/>
                    <a:pt x="292" y="88"/>
                  </a:cubicBezTo>
                  <a:cubicBezTo>
                    <a:pt x="288" y="68"/>
                    <a:pt x="288" y="68"/>
                    <a:pt x="288" y="68"/>
                  </a:cubicBezTo>
                  <a:cubicBezTo>
                    <a:pt x="284" y="65"/>
                    <a:pt x="284" y="65"/>
                    <a:pt x="284" y="65"/>
                  </a:cubicBezTo>
                  <a:cubicBezTo>
                    <a:pt x="279" y="54"/>
                    <a:pt x="279" y="54"/>
                    <a:pt x="279" y="54"/>
                  </a:cubicBezTo>
                  <a:cubicBezTo>
                    <a:pt x="281" y="46"/>
                    <a:pt x="281" y="46"/>
                    <a:pt x="281" y="46"/>
                  </a:cubicBezTo>
                  <a:cubicBezTo>
                    <a:pt x="275" y="33"/>
                    <a:pt x="275" y="33"/>
                    <a:pt x="275" y="33"/>
                  </a:cubicBezTo>
                  <a:cubicBezTo>
                    <a:pt x="273" y="36"/>
                    <a:pt x="273" y="36"/>
                    <a:pt x="273" y="36"/>
                  </a:cubicBezTo>
                  <a:cubicBezTo>
                    <a:pt x="268" y="37"/>
                    <a:pt x="268" y="37"/>
                    <a:pt x="268" y="37"/>
                  </a:cubicBezTo>
                  <a:cubicBezTo>
                    <a:pt x="264" y="22"/>
                    <a:pt x="264" y="22"/>
                    <a:pt x="264" y="22"/>
                  </a:cubicBezTo>
                  <a:cubicBezTo>
                    <a:pt x="264" y="14"/>
                    <a:pt x="264" y="14"/>
                    <a:pt x="264" y="14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0" y="4"/>
                    <a:pt x="260" y="4"/>
                    <a:pt x="260" y="4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54" y="12"/>
                    <a:pt x="254" y="12"/>
                    <a:pt x="254" y="12"/>
                  </a:cubicBezTo>
                  <a:cubicBezTo>
                    <a:pt x="249" y="21"/>
                    <a:pt x="249" y="21"/>
                    <a:pt x="249" y="21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6" y="49"/>
                    <a:pt x="246" y="49"/>
                    <a:pt x="246" y="49"/>
                  </a:cubicBezTo>
                  <a:cubicBezTo>
                    <a:pt x="246" y="56"/>
                    <a:pt x="246" y="56"/>
                    <a:pt x="246" y="56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32" y="71"/>
                    <a:pt x="232" y="71"/>
                    <a:pt x="232" y="71"/>
                  </a:cubicBezTo>
                  <a:cubicBezTo>
                    <a:pt x="226" y="68"/>
                    <a:pt x="226" y="68"/>
                    <a:pt x="226" y="68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193" y="46"/>
                    <a:pt x="193" y="46"/>
                    <a:pt x="193" y="46"/>
                  </a:cubicBezTo>
                  <a:cubicBezTo>
                    <a:pt x="199" y="33"/>
                    <a:pt x="199" y="33"/>
                    <a:pt x="199" y="33"/>
                  </a:cubicBezTo>
                  <a:cubicBezTo>
                    <a:pt x="195" y="31"/>
                    <a:pt x="195" y="31"/>
                    <a:pt x="195" y="31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203" y="30"/>
                    <a:pt x="203" y="30"/>
                    <a:pt x="203" y="30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3" y="16"/>
                    <a:pt x="203" y="16"/>
                    <a:pt x="203" y="16"/>
                  </a:cubicBezTo>
                  <a:cubicBezTo>
                    <a:pt x="202" y="22"/>
                    <a:pt x="202" y="22"/>
                    <a:pt x="202" y="22"/>
                  </a:cubicBezTo>
                  <a:cubicBezTo>
                    <a:pt x="195" y="22"/>
                    <a:pt x="195" y="22"/>
                    <a:pt x="195" y="22"/>
                  </a:cubicBezTo>
                  <a:cubicBezTo>
                    <a:pt x="198" y="18"/>
                    <a:pt x="198" y="18"/>
                    <a:pt x="198" y="18"/>
                  </a:cubicBezTo>
                  <a:cubicBezTo>
                    <a:pt x="197" y="13"/>
                    <a:pt x="197" y="13"/>
                    <a:pt x="197" y="13"/>
                  </a:cubicBezTo>
                  <a:cubicBezTo>
                    <a:pt x="188" y="17"/>
                    <a:pt x="188" y="17"/>
                    <a:pt x="188" y="17"/>
                  </a:cubicBezTo>
                  <a:cubicBezTo>
                    <a:pt x="168" y="13"/>
                    <a:pt x="168" y="13"/>
                    <a:pt x="168" y="13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1" y="22"/>
                    <a:pt x="161" y="22"/>
                    <a:pt x="161" y="22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45" y="26"/>
                    <a:pt x="145" y="26"/>
                    <a:pt x="145" y="26"/>
                  </a:cubicBezTo>
                  <a:cubicBezTo>
                    <a:pt x="145" y="31"/>
                    <a:pt x="145" y="31"/>
                    <a:pt x="145" y="31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9" y="45"/>
                    <a:pt x="139" y="45"/>
                    <a:pt x="139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28" y="46"/>
                    <a:pt x="128" y="46"/>
                    <a:pt x="128" y="46"/>
                  </a:cubicBezTo>
                  <a:cubicBezTo>
                    <a:pt x="126" y="46"/>
                    <a:pt x="126" y="46"/>
                    <a:pt x="126" y="46"/>
                  </a:cubicBezTo>
                  <a:cubicBezTo>
                    <a:pt x="128" y="41"/>
                    <a:pt x="128" y="41"/>
                    <a:pt x="128" y="41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14" y="38"/>
                    <a:pt x="114" y="38"/>
                    <a:pt x="114" y="38"/>
                  </a:cubicBezTo>
                  <a:cubicBezTo>
                    <a:pt x="110" y="36"/>
                    <a:pt x="110" y="36"/>
                    <a:pt x="110" y="36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05" y="38"/>
                    <a:pt x="105" y="38"/>
                    <a:pt x="105" y="38"/>
                  </a:cubicBezTo>
                  <a:cubicBezTo>
                    <a:pt x="100" y="45"/>
                    <a:pt x="100" y="45"/>
                    <a:pt x="100" y="45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6" y="60"/>
                    <a:pt x="86" y="60"/>
                    <a:pt x="86" y="60"/>
                  </a:cubicBezTo>
                  <a:cubicBezTo>
                    <a:pt x="88" y="62"/>
                    <a:pt x="88" y="62"/>
                    <a:pt x="88" y="62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86" y="68"/>
                    <a:pt x="86" y="68"/>
                    <a:pt x="86" y="68"/>
                  </a:cubicBezTo>
                  <a:cubicBezTo>
                    <a:pt x="81" y="62"/>
                    <a:pt x="81" y="62"/>
                    <a:pt x="81" y="62"/>
                  </a:cubicBezTo>
                  <a:cubicBezTo>
                    <a:pt x="82" y="57"/>
                    <a:pt x="82" y="57"/>
                    <a:pt x="82" y="57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74" y="64"/>
                    <a:pt x="74" y="64"/>
                    <a:pt x="74" y="64"/>
                  </a:cubicBezTo>
                  <a:cubicBezTo>
                    <a:pt x="73" y="68"/>
                    <a:pt x="73" y="68"/>
                    <a:pt x="73" y="68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2" y="79"/>
                    <a:pt x="72" y="79"/>
                    <a:pt x="72" y="79"/>
                  </a:cubicBezTo>
                  <a:cubicBezTo>
                    <a:pt x="68" y="88"/>
                    <a:pt x="68" y="88"/>
                    <a:pt x="68" y="88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48" y="100"/>
                    <a:pt x="48" y="100"/>
                    <a:pt x="48" y="100"/>
                  </a:cubicBezTo>
                  <a:cubicBezTo>
                    <a:pt x="44" y="104"/>
                    <a:pt x="38" y="106"/>
                    <a:pt x="30" y="107"/>
                  </a:cubicBezTo>
                  <a:cubicBezTo>
                    <a:pt x="28" y="104"/>
                    <a:pt x="28" y="104"/>
                    <a:pt x="28" y="104"/>
                  </a:cubicBezTo>
                  <a:cubicBezTo>
                    <a:pt x="8" y="117"/>
                    <a:pt x="8" y="117"/>
                    <a:pt x="8" y="117"/>
                  </a:cubicBezTo>
                  <a:cubicBezTo>
                    <a:pt x="6" y="120"/>
                    <a:pt x="6" y="120"/>
                    <a:pt x="6" y="120"/>
                  </a:cubicBezTo>
                  <a:cubicBezTo>
                    <a:pt x="5" y="113"/>
                    <a:pt x="5" y="113"/>
                    <a:pt x="5" y="113"/>
                  </a:cubicBezTo>
                  <a:cubicBezTo>
                    <a:pt x="2" y="120"/>
                    <a:pt x="2" y="120"/>
                    <a:pt x="2" y="120"/>
                  </a:cubicBezTo>
                  <a:cubicBezTo>
                    <a:pt x="2" y="132"/>
                    <a:pt x="2" y="132"/>
                    <a:pt x="2" y="13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8" y="158"/>
                    <a:pt x="8" y="158"/>
                    <a:pt x="8" y="158"/>
                  </a:cubicBezTo>
                  <a:cubicBezTo>
                    <a:pt x="8" y="162"/>
                    <a:pt x="8" y="162"/>
                    <a:pt x="8" y="162"/>
                  </a:cubicBezTo>
                  <a:cubicBezTo>
                    <a:pt x="9" y="169"/>
                    <a:pt x="9" y="169"/>
                    <a:pt x="9" y="169"/>
                  </a:cubicBezTo>
                  <a:cubicBezTo>
                    <a:pt x="7" y="170"/>
                    <a:pt x="7" y="170"/>
                    <a:pt x="7" y="170"/>
                  </a:cubicBezTo>
                  <a:cubicBezTo>
                    <a:pt x="3" y="164"/>
                    <a:pt x="3" y="164"/>
                    <a:pt x="3" y="164"/>
                  </a:cubicBezTo>
                  <a:cubicBezTo>
                    <a:pt x="2" y="165"/>
                    <a:pt x="2" y="165"/>
                    <a:pt x="2" y="165"/>
                  </a:cubicBezTo>
                  <a:cubicBezTo>
                    <a:pt x="5" y="171"/>
                    <a:pt x="5" y="171"/>
                    <a:pt x="5" y="171"/>
                  </a:cubicBezTo>
                  <a:cubicBezTo>
                    <a:pt x="1" y="175"/>
                    <a:pt x="1" y="175"/>
                    <a:pt x="1" y="175"/>
                  </a:cubicBezTo>
                  <a:cubicBezTo>
                    <a:pt x="11" y="198"/>
                    <a:pt x="11" y="198"/>
                    <a:pt x="11" y="198"/>
                  </a:cubicBezTo>
                  <a:cubicBezTo>
                    <a:pt x="11" y="217"/>
                    <a:pt x="11" y="217"/>
                    <a:pt x="11" y="217"/>
                  </a:cubicBezTo>
                  <a:cubicBezTo>
                    <a:pt x="17" y="227"/>
                    <a:pt x="20" y="239"/>
                    <a:pt x="17" y="252"/>
                  </a:cubicBezTo>
                  <a:cubicBezTo>
                    <a:pt x="15" y="254"/>
                    <a:pt x="15" y="254"/>
                    <a:pt x="15" y="254"/>
                  </a:cubicBezTo>
                  <a:cubicBezTo>
                    <a:pt x="10" y="252"/>
                    <a:pt x="10" y="252"/>
                    <a:pt x="10" y="252"/>
                  </a:cubicBezTo>
                  <a:cubicBezTo>
                    <a:pt x="12" y="265"/>
                    <a:pt x="12" y="265"/>
                    <a:pt x="12" y="265"/>
                  </a:cubicBezTo>
                  <a:cubicBezTo>
                    <a:pt x="16" y="265"/>
                    <a:pt x="16" y="265"/>
                    <a:pt x="16" y="265"/>
                  </a:cubicBezTo>
                  <a:cubicBezTo>
                    <a:pt x="29" y="274"/>
                    <a:pt x="29" y="274"/>
                    <a:pt x="29" y="274"/>
                  </a:cubicBezTo>
                  <a:cubicBezTo>
                    <a:pt x="32" y="273"/>
                    <a:pt x="32" y="273"/>
                    <a:pt x="32" y="273"/>
                  </a:cubicBezTo>
                  <a:cubicBezTo>
                    <a:pt x="40" y="273"/>
                    <a:pt x="40" y="273"/>
                    <a:pt x="40" y="273"/>
                  </a:cubicBezTo>
                  <a:cubicBezTo>
                    <a:pt x="44" y="266"/>
                    <a:pt x="44" y="266"/>
                    <a:pt x="44" y="266"/>
                  </a:cubicBezTo>
                  <a:cubicBezTo>
                    <a:pt x="50" y="266"/>
                    <a:pt x="50" y="266"/>
                    <a:pt x="50" y="266"/>
                  </a:cubicBezTo>
                  <a:cubicBezTo>
                    <a:pt x="50" y="262"/>
                    <a:pt x="50" y="262"/>
                    <a:pt x="50" y="262"/>
                  </a:cubicBezTo>
                  <a:cubicBezTo>
                    <a:pt x="55" y="260"/>
                    <a:pt x="55" y="260"/>
                    <a:pt x="55" y="260"/>
                  </a:cubicBezTo>
                  <a:cubicBezTo>
                    <a:pt x="67" y="259"/>
                    <a:pt x="67" y="259"/>
                    <a:pt x="67" y="259"/>
                  </a:cubicBezTo>
                  <a:cubicBezTo>
                    <a:pt x="87" y="261"/>
                    <a:pt x="87" y="261"/>
                    <a:pt x="87" y="261"/>
                  </a:cubicBezTo>
                  <a:cubicBezTo>
                    <a:pt x="94" y="254"/>
                    <a:pt x="94" y="254"/>
                    <a:pt x="94" y="254"/>
                  </a:cubicBezTo>
                  <a:cubicBezTo>
                    <a:pt x="94" y="251"/>
                    <a:pt x="94" y="251"/>
                    <a:pt x="94" y="251"/>
                  </a:cubicBezTo>
                  <a:cubicBezTo>
                    <a:pt x="99" y="244"/>
                    <a:pt x="99" y="244"/>
                    <a:pt x="99" y="244"/>
                  </a:cubicBezTo>
                  <a:cubicBezTo>
                    <a:pt x="104" y="245"/>
                    <a:pt x="104" y="245"/>
                    <a:pt x="104" y="245"/>
                  </a:cubicBezTo>
                  <a:cubicBezTo>
                    <a:pt x="137" y="235"/>
                    <a:pt x="137" y="235"/>
                    <a:pt x="137" y="235"/>
                  </a:cubicBezTo>
                  <a:cubicBezTo>
                    <a:pt x="144" y="231"/>
                    <a:pt x="144" y="231"/>
                    <a:pt x="144" y="231"/>
                  </a:cubicBezTo>
                  <a:cubicBezTo>
                    <a:pt x="156" y="236"/>
                    <a:pt x="156" y="236"/>
                    <a:pt x="156" y="236"/>
                  </a:cubicBezTo>
                  <a:cubicBezTo>
                    <a:pt x="168" y="235"/>
                    <a:pt x="168" y="235"/>
                    <a:pt x="168" y="235"/>
                  </a:cubicBezTo>
                  <a:cubicBezTo>
                    <a:pt x="180" y="243"/>
                    <a:pt x="180" y="243"/>
                    <a:pt x="180" y="243"/>
                  </a:cubicBezTo>
                  <a:cubicBezTo>
                    <a:pt x="177" y="246"/>
                    <a:pt x="177" y="246"/>
                    <a:pt x="177" y="246"/>
                  </a:cubicBezTo>
                  <a:cubicBezTo>
                    <a:pt x="183" y="251"/>
                    <a:pt x="183" y="251"/>
                    <a:pt x="183" y="251"/>
                  </a:cubicBezTo>
                  <a:cubicBezTo>
                    <a:pt x="181" y="253"/>
                    <a:pt x="181" y="253"/>
                    <a:pt x="181" y="253"/>
                  </a:cubicBezTo>
                  <a:cubicBezTo>
                    <a:pt x="183" y="255"/>
                    <a:pt x="183" y="255"/>
                    <a:pt x="183" y="255"/>
                  </a:cubicBezTo>
                  <a:cubicBezTo>
                    <a:pt x="188" y="254"/>
                    <a:pt x="188" y="254"/>
                    <a:pt x="188" y="254"/>
                  </a:cubicBezTo>
                  <a:cubicBezTo>
                    <a:pt x="191" y="261"/>
                    <a:pt x="191" y="261"/>
                    <a:pt x="191" y="261"/>
                  </a:cubicBezTo>
                  <a:cubicBezTo>
                    <a:pt x="195" y="265"/>
                    <a:pt x="195" y="265"/>
                    <a:pt x="195" y="265"/>
                  </a:cubicBezTo>
                  <a:cubicBezTo>
                    <a:pt x="193" y="268"/>
                    <a:pt x="193" y="268"/>
                    <a:pt x="193" y="268"/>
                  </a:cubicBezTo>
                  <a:cubicBezTo>
                    <a:pt x="199" y="270"/>
                    <a:pt x="199" y="270"/>
                    <a:pt x="199" y="270"/>
                  </a:cubicBezTo>
                  <a:cubicBezTo>
                    <a:pt x="200" y="265"/>
                    <a:pt x="200" y="265"/>
                    <a:pt x="200" y="265"/>
                  </a:cubicBezTo>
                  <a:cubicBezTo>
                    <a:pt x="206" y="259"/>
                    <a:pt x="206" y="259"/>
                    <a:pt x="206" y="259"/>
                  </a:cubicBezTo>
                  <a:cubicBezTo>
                    <a:pt x="206" y="254"/>
                    <a:pt x="206" y="254"/>
                    <a:pt x="206" y="254"/>
                  </a:cubicBezTo>
                  <a:cubicBezTo>
                    <a:pt x="213" y="249"/>
                    <a:pt x="213" y="249"/>
                    <a:pt x="213" y="249"/>
                  </a:cubicBezTo>
                  <a:cubicBezTo>
                    <a:pt x="213" y="244"/>
                    <a:pt x="213" y="244"/>
                    <a:pt x="213" y="244"/>
                  </a:cubicBezTo>
                  <a:cubicBezTo>
                    <a:pt x="215" y="244"/>
                    <a:pt x="215" y="244"/>
                    <a:pt x="215" y="244"/>
                  </a:cubicBezTo>
                  <a:cubicBezTo>
                    <a:pt x="215" y="253"/>
                    <a:pt x="215" y="253"/>
                    <a:pt x="215" y="253"/>
                  </a:cubicBezTo>
                  <a:cubicBezTo>
                    <a:pt x="210" y="259"/>
                    <a:pt x="210" y="259"/>
                    <a:pt x="210" y="259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3" y="271"/>
                    <a:pt x="203" y="271"/>
                    <a:pt x="203" y="271"/>
                  </a:cubicBezTo>
                  <a:cubicBezTo>
                    <a:pt x="205" y="276"/>
                    <a:pt x="205" y="276"/>
                    <a:pt x="205" y="276"/>
                  </a:cubicBezTo>
                  <a:cubicBezTo>
                    <a:pt x="213" y="274"/>
                    <a:pt x="213" y="274"/>
                    <a:pt x="213" y="274"/>
                  </a:cubicBezTo>
                  <a:cubicBezTo>
                    <a:pt x="214" y="265"/>
                    <a:pt x="214" y="265"/>
                    <a:pt x="214" y="265"/>
                  </a:cubicBezTo>
                  <a:cubicBezTo>
                    <a:pt x="217" y="264"/>
                    <a:pt x="217" y="264"/>
                    <a:pt x="217" y="264"/>
                  </a:cubicBezTo>
                  <a:cubicBezTo>
                    <a:pt x="221" y="269"/>
                    <a:pt x="221" y="269"/>
                    <a:pt x="221" y="269"/>
                  </a:cubicBezTo>
                  <a:cubicBezTo>
                    <a:pt x="220" y="274"/>
                    <a:pt x="220" y="274"/>
                    <a:pt x="220" y="274"/>
                  </a:cubicBezTo>
                  <a:cubicBezTo>
                    <a:pt x="217" y="277"/>
                    <a:pt x="217" y="277"/>
                    <a:pt x="217" y="277"/>
                  </a:cubicBezTo>
                  <a:cubicBezTo>
                    <a:pt x="219" y="280"/>
                    <a:pt x="219" y="280"/>
                    <a:pt x="219" y="280"/>
                  </a:cubicBezTo>
                  <a:cubicBezTo>
                    <a:pt x="226" y="274"/>
                    <a:pt x="226" y="274"/>
                    <a:pt x="226" y="274"/>
                  </a:cubicBezTo>
                  <a:cubicBezTo>
                    <a:pt x="229" y="278"/>
                    <a:pt x="229" y="278"/>
                    <a:pt x="229" y="278"/>
                  </a:cubicBezTo>
                  <a:cubicBezTo>
                    <a:pt x="224" y="281"/>
                    <a:pt x="224" y="281"/>
                    <a:pt x="224" y="281"/>
                  </a:cubicBezTo>
                  <a:cubicBezTo>
                    <a:pt x="230" y="291"/>
                    <a:pt x="230" y="291"/>
                    <a:pt x="230" y="291"/>
                  </a:cubicBezTo>
                  <a:cubicBezTo>
                    <a:pt x="232" y="300"/>
                    <a:pt x="232" y="300"/>
                    <a:pt x="232" y="300"/>
                  </a:cubicBezTo>
                  <a:cubicBezTo>
                    <a:pt x="236" y="302"/>
                    <a:pt x="236" y="302"/>
                    <a:pt x="236" y="302"/>
                  </a:cubicBezTo>
                  <a:cubicBezTo>
                    <a:pt x="243" y="303"/>
                    <a:pt x="243" y="303"/>
                    <a:pt x="243" y="303"/>
                  </a:cubicBezTo>
                  <a:cubicBezTo>
                    <a:pt x="249" y="310"/>
                    <a:pt x="249" y="310"/>
                    <a:pt x="249" y="310"/>
                  </a:cubicBezTo>
                  <a:cubicBezTo>
                    <a:pt x="252" y="308"/>
                    <a:pt x="252" y="308"/>
                    <a:pt x="252" y="308"/>
                  </a:cubicBezTo>
                  <a:cubicBezTo>
                    <a:pt x="258" y="311"/>
                    <a:pt x="258" y="311"/>
                    <a:pt x="258" y="311"/>
                  </a:cubicBezTo>
                  <a:cubicBezTo>
                    <a:pt x="263" y="311"/>
                    <a:pt x="263" y="311"/>
                    <a:pt x="263" y="311"/>
                  </a:cubicBezTo>
                  <a:cubicBezTo>
                    <a:pt x="264" y="314"/>
                    <a:pt x="264" y="314"/>
                    <a:pt x="264" y="314"/>
                  </a:cubicBezTo>
                  <a:cubicBezTo>
                    <a:pt x="270" y="315"/>
                    <a:pt x="270" y="315"/>
                    <a:pt x="270" y="315"/>
                  </a:cubicBezTo>
                  <a:cubicBezTo>
                    <a:pt x="275" y="311"/>
                    <a:pt x="275" y="311"/>
                    <a:pt x="275" y="311"/>
                  </a:cubicBezTo>
                  <a:cubicBezTo>
                    <a:pt x="274" y="307"/>
                    <a:pt x="274" y="307"/>
                    <a:pt x="274" y="307"/>
                  </a:cubicBezTo>
                  <a:cubicBezTo>
                    <a:pt x="277" y="308"/>
                    <a:pt x="277" y="308"/>
                    <a:pt x="277" y="308"/>
                  </a:cubicBezTo>
                  <a:cubicBezTo>
                    <a:pt x="279" y="304"/>
                    <a:pt x="279" y="304"/>
                    <a:pt x="279" y="304"/>
                  </a:cubicBezTo>
                  <a:cubicBezTo>
                    <a:pt x="283" y="306"/>
                    <a:pt x="283" y="306"/>
                    <a:pt x="283" y="306"/>
                  </a:cubicBezTo>
                  <a:cubicBezTo>
                    <a:pt x="280" y="311"/>
                    <a:pt x="280" y="311"/>
                    <a:pt x="280" y="311"/>
                  </a:cubicBezTo>
                  <a:cubicBezTo>
                    <a:pt x="287" y="313"/>
                    <a:pt x="287" y="313"/>
                    <a:pt x="287" y="313"/>
                  </a:cubicBezTo>
                  <a:cubicBezTo>
                    <a:pt x="289" y="315"/>
                    <a:pt x="289" y="315"/>
                    <a:pt x="289" y="315"/>
                  </a:cubicBezTo>
                  <a:cubicBezTo>
                    <a:pt x="291" y="315"/>
                    <a:pt x="291" y="315"/>
                    <a:pt x="291" y="315"/>
                  </a:cubicBezTo>
                  <a:cubicBezTo>
                    <a:pt x="291" y="313"/>
                    <a:pt x="291" y="313"/>
                    <a:pt x="291" y="313"/>
                  </a:cubicBezTo>
                  <a:cubicBezTo>
                    <a:pt x="307" y="296"/>
                    <a:pt x="307" y="296"/>
                    <a:pt x="307" y="296"/>
                  </a:cubicBezTo>
                  <a:cubicBezTo>
                    <a:pt x="319" y="291"/>
                    <a:pt x="319" y="291"/>
                    <a:pt x="319" y="291"/>
                  </a:cubicBezTo>
                  <a:cubicBezTo>
                    <a:pt x="325" y="277"/>
                    <a:pt x="325" y="277"/>
                    <a:pt x="325" y="277"/>
                  </a:cubicBezTo>
                  <a:cubicBezTo>
                    <a:pt x="328" y="277"/>
                    <a:pt x="328" y="277"/>
                    <a:pt x="328" y="277"/>
                  </a:cubicBezTo>
                  <a:cubicBezTo>
                    <a:pt x="326" y="272"/>
                    <a:pt x="326" y="272"/>
                    <a:pt x="326" y="272"/>
                  </a:cubicBezTo>
                  <a:cubicBezTo>
                    <a:pt x="327" y="251"/>
                    <a:pt x="333" y="238"/>
                    <a:pt x="341" y="236"/>
                  </a:cubicBezTo>
                  <a:cubicBezTo>
                    <a:pt x="346" y="207"/>
                    <a:pt x="346" y="207"/>
                    <a:pt x="346" y="207"/>
                  </a:cubicBezTo>
                  <a:cubicBezTo>
                    <a:pt x="350" y="197"/>
                    <a:pt x="350" y="197"/>
                    <a:pt x="350" y="197"/>
                  </a:cubicBezTo>
                  <a:cubicBezTo>
                    <a:pt x="352" y="187"/>
                    <a:pt x="352" y="187"/>
                    <a:pt x="352" y="187"/>
                  </a:cubicBezTo>
                  <a:lnTo>
                    <a:pt x="348" y="176"/>
                  </a:lnTo>
                  <a:close/>
                </a:path>
              </a:pathLst>
            </a:custGeom>
            <a:solidFill>
              <a:srgbClr val="C8C9C7"/>
            </a:solidFill>
            <a:ln w="12700" cap="rnd" cmpd="sng">
              <a:solidFill>
                <a:srgbClr val="FFFBF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29" name="Google Shape;545;p50">
              <a:extLst>
                <a:ext uri="{FF2B5EF4-FFF2-40B4-BE49-F238E27FC236}">
                  <a16:creationId xmlns:a16="http://schemas.microsoft.com/office/drawing/2014/main" id="{93E99FA5-9468-A81F-FC87-F8A606761D81}"/>
                </a:ext>
              </a:extLst>
            </p:cNvPr>
            <p:cNvSpPr/>
            <p:nvPr/>
          </p:nvSpPr>
          <p:spPr>
            <a:xfrm>
              <a:off x="11428736" y="5293949"/>
              <a:ext cx="58297" cy="60894"/>
            </a:xfrm>
            <a:custGeom>
              <a:avLst/>
              <a:gdLst/>
              <a:ahLst/>
              <a:cxnLst/>
              <a:rect l="l" t="t" r="r" b="b"/>
              <a:pathLst>
                <a:path w="35" h="34" extrusionOk="0">
                  <a:moveTo>
                    <a:pt x="29" y="3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1" y="3"/>
                    <a:pt x="5" y="1"/>
                    <a:pt x="0" y="0"/>
                  </a:cubicBezTo>
                  <a:cubicBezTo>
                    <a:pt x="2" y="4"/>
                    <a:pt x="5" y="9"/>
                    <a:pt x="6" y="15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3"/>
                    <a:pt x="22" y="32"/>
                    <a:pt x="23" y="32"/>
                  </a:cubicBezTo>
                  <a:cubicBezTo>
                    <a:pt x="23" y="30"/>
                    <a:pt x="24" y="29"/>
                    <a:pt x="24" y="28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29" y="3"/>
                  </a:lnTo>
                  <a:close/>
                </a:path>
              </a:pathLst>
            </a:custGeom>
            <a:solidFill>
              <a:srgbClr val="C8C9C7"/>
            </a:solidFill>
            <a:ln w="12700" cap="rnd" cmpd="sng">
              <a:solidFill>
                <a:srgbClr val="FFFBF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sp>
        <p:nvSpPr>
          <p:cNvPr id="34" name="Ellipse 9">
            <a:extLst>
              <a:ext uri="{FF2B5EF4-FFF2-40B4-BE49-F238E27FC236}">
                <a16:creationId xmlns:a16="http://schemas.microsoft.com/office/drawing/2014/main" id="{86C4B404-2C24-36DA-77CA-30A712E44C1A}"/>
              </a:ext>
            </a:extLst>
          </p:cNvPr>
          <p:cNvSpPr/>
          <p:nvPr/>
        </p:nvSpPr>
        <p:spPr>
          <a:xfrm>
            <a:off x="8513986" y="2791918"/>
            <a:ext cx="1255704" cy="1176877"/>
          </a:xfrm>
          <a:custGeom>
            <a:avLst/>
            <a:gdLst>
              <a:gd name="connsiteX0" fmla="*/ 0 w 1839557"/>
              <a:gd name="connsiteY0" fmla="*/ 958408 h 1916815"/>
              <a:gd name="connsiteX1" fmla="*/ 919779 w 1839557"/>
              <a:gd name="connsiteY1" fmla="*/ 0 h 1916815"/>
              <a:gd name="connsiteX2" fmla="*/ 1839558 w 1839557"/>
              <a:gd name="connsiteY2" fmla="*/ 958408 h 1916815"/>
              <a:gd name="connsiteX3" fmla="*/ 919779 w 1839557"/>
              <a:gd name="connsiteY3" fmla="*/ 1916816 h 1916815"/>
              <a:gd name="connsiteX4" fmla="*/ 0 w 1839557"/>
              <a:gd name="connsiteY4" fmla="*/ 958408 h 1916815"/>
              <a:gd name="connsiteX0" fmla="*/ 0 w 1546595"/>
              <a:gd name="connsiteY0" fmla="*/ 958423 h 1916846"/>
              <a:gd name="connsiteX1" fmla="*/ 919779 w 1546595"/>
              <a:gd name="connsiteY1" fmla="*/ 15 h 1916846"/>
              <a:gd name="connsiteX2" fmla="*/ 1546595 w 1546595"/>
              <a:gd name="connsiteY2" fmla="*/ 940668 h 1916846"/>
              <a:gd name="connsiteX3" fmla="*/ 919779 w 1546595"/>
              <a:gd name="connsiteY3" fmla="*/ 1916831 h 1916846"/>
              <a:gd name="connsiteX4" fmla="*/ 0 w 1546595"/>
              <a:gd name="connsiteY4" fmla="*/ 958423 h 1916846"/>
              <a:gd name="connsiteX0" fmla="*/ 0 w 1404553"/>
              <a:gd name="connsiteY0" fmla="*/ 976225 h 1916940"/>
              <a:gd name="connsiteX1" fmla="*/ 777737 w 1404553"/>
              <a:gd name="connsiteY1" fmla="*/ 62 h 1916940"/>
              <a:gd name="connsiteX2" fmla="*/ 1404553 w 1404553"/>
              <a:gd name="connsiteY2" fmla="*/ 940715 h 1916940"/>
              <a:gd name="connsiteX3" fmla="*/ 777737 w 1404553"/>
              <a:gd name="connsiteY3" fmla="*/ 1916878 h 1916940"/>
              <a:gd name="connsiteX4" fmla="*/ 0 w 1404553"/>
              <a:gd name="connsiteY4" fmla="*/ 976225 h 1916940"/>
              <a:gd name="connsiteX0" fmla="*/ 105 w 1404658"/>
              <a:gd name="connsiteY0" fmla="*/ 772096 h 1712788"/>
              <a:gd name="connsiteX1" fmla="*/ 831108 w 1404658"/>
              <a:gd name="connsiteY1" fmla="*/ 120 h 1712788"/>
              <a:gd name="connsiteX2" fmla="*/ 1404658 w 1404658"/>
              <a:gd name="connsiteY2" fmla="*/ 736586 h 1712788"/>
              <a:gd name="connsiteX3" fmla="*/ 777842 w 1404658"/>
              <a:gd name="connsiteY3" fmla="*/ 1712749 h 1712788"/>
              <a:gd name="connsiteX4" fmla="*/ 105 w 1404658"/>
              <a:gd name="connsiteY4" fmla="*/ 772096 h 1712788"/>
              <a:gd name="connsiteX0" fmla="*/ 32029 w 1436582"/>
              <a:gd name="connsiteY0" fmla="*/ 772096 h 1175255"/>
              <a:gd name="connsiteX1" fmla="*/ 863032 w 1436582"/>
              <a:gd name="connsiteY1" fmla="*/ 120 h 1175255"/>
              <a:gd name="connsiteX2" fmla="*/ 1436582 w 1436582"/>
              <a:gd name="connsiteY2" fmla="*/ 736586 h 1175255"/>
              <a:gd name="connsiteX3" fmla="*/ 294861 w 1436582"/>
              <a:gd name="connsiteY3" fmla="*/ 1171211 h 1175255"/>
              <a:gd name="connsiteX4" fmla="*/ 32029 w 1436582"/>
              <a:gd name="connsiteY4" fmla="*/ 772096 h 1175255"/>
              <a:gd name="connsiteX0" fmla="*/ 28704 w 1255704"/>
              <a:gd name="connsiteY0" fmla="*/ 775652 h 1176877"/>
              <a:gd name="connsiteX1" fmla="*/ 859707 w 1255704"/>
              <a:gd name="connsiteY1" fmla="*/ 3676 h 1176877"/>
              <a:gd name="connsiteX2" fmla="*/ 1255704 w 1255704"/>
              <a:gd name="connsiteY2" fmla="*/ 615854 h 1176877"/>
              <a:gd name="connsiteX3" fmla="*/ 291536 w 1255704"/>
              <a:gd name="connsiteY3" fmla="*/ 1174767 h 1176877"/>
              <a:gd name="connsiteX4" fmla="*/ 28704 w 1255704"/>
              <a:gd name="connsiteY4" fmla="*/ 775652 h 117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5704" h="1176877">
                <a:moveTo>
                  <a:pt x="28704" y="775652"/>
                </a:moveTo>
                <a:cubicBezTo>
                  <a:pt x="123399" y="580470"/>
                  <a:pt x="655207" y="30309"/>
                  <a:pt x="859707" y="3676"/>
                </a:cubicBezTo>
                <a:cubicBezTo>
                  <a:pt x="1064207" y="-22957"/>
                  <a:pt x="1255704" y="86540"/>
                  <a:pt x="1255704" y="615854"/>
                </a:cubicBezTo>
                <a:cubicBezTo>
                  <a:pt x="1255704" y="1145168"/>
                  <a:pt x="496036" y="1148134"/>
                  <a:pt x="291536" y="1174767"/>
                </a:cubicBezTo>
                <a:cubicBezTo>
                  <a:pt x="87036" y="1201400"/>
                  <a:pt x="-65991" y="970834"/>
                  <a:pt x="28704" y="775652"/>
                </a:cubicBezTo>
                <a:close/>
              </a:path>
            </a:pathLst>
          </a:custGeom>
          <a:noFill/>
          <a:ln w="1905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Ellipse 9">
            <a:extLst>
              <a:ext uri="{FF2B5EF4-FFF2-40B4-BE49-F238E27FC236}">
                <a16:creationId xmlns:a16="http://schemas.microsoft.com/office/drawing/2014/main" id="{8818F5DC-2685-B964-AB86-EA7825E4718A}"/>
              </a:ext>
            </a:extLst>
          </p:cNvPr>
          <p:cNvSpPr/>
          <p:nvPr/>
        </p:nvSpPr>
        <p:spPr>
          <a:xfrm>
            <a:off x="7576463" y="4383315"/>
            <a:ext cx="971609" cy="1269835"/>
          </a:xfrm>
          <a:custGeom>
            <a:avLst/>
            <a:gdLst>
              <a:gd name="connsiteX0" fmla="*/ 0 w 1839557"/>
              <a:gd name="connsiteY0" fmla="*/ 958408 h 1916815"/>
              <a:gd name="connsiteX1" fmla="*/ 919779 w 1839557"/>
              <a:gd name="connsiteY1" fmla="*/ 0 h 1916815"/>
              <a:gd name="connsiteX2" fmla="*/ 1839558 w 1839557"/>
              <a:gd name="connsiteY2" fmla="*/ 958408 h 1916815"/>
              <a:gd name="connsiteX3" fmla="*/ 919779 w 1839557"/>
              <a:gd name="connsiteY3" fmla="*/ 1916816 h 1916815"/>
              <a:gd name="connsiteX4" fmla="*/ 0 w 1839557"/>
              <a:gd name="connsiteY4" fmla="*/ 958408 h 1916815"/>
              <a:gd name="connsiteX0" fmla="*/ 0 w 1546595"/>
              <a:gd name="connsiteY0" fmla="*/ 958423 h 1916846"/>
              <a:gd name="connsiteX1" fmla="*/ 919779 w 1546595"/>
              <a:gd name="connsiteY1" fmla="*/ 15 h 1916846"/>
              <a:gd name="connsiteX2" fmla="*/ 1546595 w 1546595"/>
              <a:gd name="connsiteY2" fmla="*/ 940668 h 1916846"/>
              <a:gd name="connsiteX3" fmla="*/ 919779 w 1546595"/>
              <a:gd name="connsiteY3" fmla="*/ 1916831 h 1916846"/>
              <a:gd name="connsiteX4" fmla="*/ 0 w 1546595"/>
              <a:gd name="connsiteY4" fmla="*/ 958423 h 1916846"/>
              <a:gd name="connsiteX0" fmla="*/ 0 w 1404553"/>
              <a:gd name="connsiteY0" fmla="*/ 976225 h 1916940"/>
              <a:gd name="connsiteX1" fmla="*/ 777737 w 1404553"/>
              <a:gd name="connsiteY1" fmla="*/ 62 h 1916940"/>
              <a:gd name="connsiteX2" fmla="*/ 1404553 w 1404553"/>
              <a:gd name="connsiteY2" fmla="*/ 940715 h 1916940"/>
              <a:gd name="connsiteX3" fmla="*/ 777737 w 1404553"/>
              <a:gd name="connsiteY3" fmla="*/ 1916878 h 1916940"/>
              <a:gd name="connsiteX4" fmla="*/ 0 w 1404553"/>
              <a:gd name="connsiteY4" fmla="*/ 976225 h 1916940"/>
              <a:gd name="connsiteX0" fmla="*/ 105 w 1404658"/>
              <a:gd name="connsiteY0" fmla="*/ 772096 h 1712788"/>
              <a:gd name="connsiteX1" fmla="*/ 831108 w 1404658"/>
              <a:gd name="connsiteY1" fmla="*/ 120 h 1712788"/>
              <a:gd name="connsiteX2" fmla="*/ 1404658 w 1404658"/>
              <a:gd name="connsiteY2" fmla="*/ 736586 h 1712788"/>
              <a:gd name="connsiteX3" fmla="*/ 777842 w 1404658"/>
              <a:gd name="connsiteY3" fmla="*/ 1712749 h 1712788"/>
              <a:gd name="connsiteX4" fmla="*/ 105 w 1404658"/>
              <a:gd name="connsiteY4" fmla="*/ 772096 h 1712788"/>
              <a:gd name="connsiteX0" fmla="*/ 32029 w 1436582"/>
              <a:gd name="connsiteY0" fmla="*/ 772096 h 1175255"/>
              <a:gd name="connsiteX1" fmla="*/ 863032 w 1436582"/>
              <a:gd name="connsiteY1" fmla="*/ 120 h 1175255"/>
              <a:gd name="connsiteX2" fmla="*/ 1436582 w 1436582"/>
              <a:gd name="connsiteY2" fmla="*/ 736586 h 1175255"/>
              <a:gd name="connsiteX3" fmla="*/ 294861 w 1436582"/>
              <a:gd name="connsiteY3" fmla="*/ 1171211 h 1175255"/>
              <a:gd name="connsiteX4" fmla="*/ 32029 w 1436582"/>
              <a:gd name="connsiteY4" fmla="*/ 772096 h 1175255"/>
              <a:gd name="connsiteX0" fmla="*/ 28704 w 1255704"/>
              <a:gd name="connsiteY0" fmla="*/ 775652 h 1176877"/>
              <a:gd name="connsiteX1" fmla="*/ 859707 w 1255704"/>
              <a:gd name="connsiteY1" fmla="*/ 3676 h 1176877"/>
              <a:gd name="connsiteX2" fmla="*/ 1255704 w 1255704"/>
              <a:gd name="connsiteY2" fmla="*/ 615854 h 1176877"/>
              <a:gd name="connsiteX3" fmla="*/ 291536 w 1255704"/>
              <a:gd name="connsiteY3" fmla="*/ 1174767 h 1176877"/>
              <a:gd name="connsiteX4" fmla="*/ 28704 w 1255704"/>
              <a:gd name="connsiteY4" fmla="*/ 775652 h 1176877"/>
              <a:gd name="connsiteX0" fmla="*/ 77911 w 1082970"/>
              <a:gd name="connsiteY0" fmla="*/ 523865 h 1173804"/>
              <a:gd name="connsiteX1" fmla="*/ 686973 w 1082970"/>
              <a:gd name="connsiteY1" fmla="*/ 464 h 1173804"/>
              <a:gd name="connsiteX2" fmla="*/ 1082970 w 1082970"/>
              <a:gd name="connsiteY2" fmla="*/ 612642 h 1173804"/>
              <a:gd name="connsiteX3" fmla="*/ 118802 w 1082970"/>
              <a:gd name="connsiteY3" fmla="*/ 1171555 h 1173804"/>
              <a:gd name="connsiteX4" fmla="*/ 77911 w 1082970"/>
              <a:gd name="connsiteY4" fmla="*/ 523865 h 1173804"/>
              <a:gd name="connsiteX0" fmla="*/ 18385 w 1023444"/>
              <a:gd name="connsiteY0" fmla="*/ 523913 h 1376413"/>
              <a:gd name="connsiteX1" fmla="*/ 627447 w 1023444"/>
              <a:gd name="connsiteY1" fmla="*/ 512 h 1376413"/>
              <a:gd name="connsiteX2" fmla="*/ 1023444 w 1023444"/>
              <a:gd name="connsiteY2" fmla="*/ 612690 h 1376413"/>
              <a:gd name="connsiteX3" fmla="*/ 236829 w 1023444"/>
              <a:gd name="connsiteY3" fmla="*/ 1375790 h 1376413"/>
              <a:gd name="connsiteX4" fmla="*/ 18385 w 1023444"/>
              <a:gd name="connsiteY4" fmla="*/ 523913 h 1376413"/>
              <a:gd name="connsiteX0" fmla="*/ 17612 w 969405"/>
              <a:gd name="connsiteY0" fmla="*/ 523659 h 1375822"/>
              <a:gd name="connsiteX1" fmla="*/ 626674 w 969405"/>
              <a:gd name="connsiteY1" fmla="*/ 258 h 1375822"/>
              <a:gd name="connsiteX2" fmla="*/ 969405 w 969405"/>
              <a:gd name="connsiteY2" fmla="*/ 585803 h 1375822"/>
              <a:gd name="connsiteX3" fmla="*/ 236056 w 969405"/>
              <a:gd name="connsiteY3" fmla="*/ 1375536 h 1375822"/>
              <a:gd name="connsiteX4" fmla="*/ 17612 w 969405"/>
              <a:gd name="connsiteY4" fmla="*/ 523659 h 1375822"/>
              <a:gd name="connsiteX0" fmla="*/ 16525 w 968318"/>
              <a:gd name="connsiteY0" fmla="*/ 374638 h 1226801"/>
              <a:gd name="connsiteX1" fmla="*/ 607831 w 968318"/>
              <a:gd name="connsiteY1" fmla="*/ 2158 h 1226801"/>
              <a:gd name="connsiteX2" fmla="*/ 968318 w 968318"/>
              <a:gd name="connsiteY2" fmla="*/ 436782 h 1226801"/>
              <a:gd name="connsiteX3" fmla="*/ 234969 w 968318"/>
              <a:gd name="connsiteY3" fmla="*/ 1226515 h 1226801"/>
              <a:gd name="connsiteX4" fmla="*/ 16525 w 968318"/>
              <a:gd name="connsiteY4" fmla="*/ 374638 h 1226801"/>
              <a:gd name="connsiteX0" fmla="*/ 19816 w 971609"/>
              <a:gd name="connsiteY0" fmla="*/ 417227 h 1269390"/>
              <a:gd name="connsiteX1" fmla="*/ 664388 w 971609"/>
              <a:gd name="connsiteY1" fmla="*/ 358 h 1269390"/>
              <a:gd name="connsiteX2" fmla="*/ 971609 w 971609"/>
              <a:gd name="connsiteY2" fmla="*/ 479371 h 1269390"/>
              <a:gd name="connsiteX3" fmla="*/ 238260 w 971609"/>
              <a:gd name="connsiteY3" fmla="*/ 1269104 h 1269390"/>
              <a:gd name="connsiteX4" fmla="*/ 19816 w 971609"/>
              <a:gd name="connsiteY4" fmla="*/ 417227 h 1269390"/>
              <a:gd name="connsiteX0" fmla="*/ 19816 w 971609"/>
              <a:gd name="connsiteY0" fmla="*/ 399740 h 1269835"/>
              <a:gd name="connsiteX1" fmla="*/ 664388 w 971609"/>
              <a:gd name="connsiteY1" fmla="*/ 626 h 1269835"/>
              <a:gd name="connsiteX2" fmla="*/ 971609 w 971609"/>
              <a:gd name="connsiteY2" fmla="*/ 479639 h 1269835"/>
              <a:gd name="connsiteX3" fmla="*/ 238260 w 971609"/>
              <a:gd name="connsiteY3" fmla="*/ 1269372 h 1269835"/>
              <a:gd name="connsiteX4" fmla="*/ 19816 w 971609"/>
              <a:gd name="connsiteY4" fmla="*/ 399740 h 1269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1609" h="1269835">
                <a:moveTo>
                  <a:pt x="19816" y="399740"/>
                </a:moveTo>
                <a:cubicBezTo>
                  <a:pt x="90837" y="188282"/>
                  <a:pt x="505756" y="-12691"/>
                  <a:pt x="664388" y="626"/>
                </a:cubicBezTo>
                <a:cubicBezTo>
                  <a:pt x="823020" y="13943"/>
                  <a:pt x="971609" y="-49675"/>
                  <a:pt x="971609" y="479639"/>
                </a:cubicBezTo>
                <a:cubicBezTo>
                  <a:pt x="971609" y="1008953"/>
                  <a:pt x="396892" y="1282689"/>
                  <a:pt x="238260" y="1269372"/>
                </a:cubicBezTo>
                <a:cubicBezTo>
                  <a:pt x="79628" y="1256056"/>
                  <a:pt x="-51205" y="611198"/>
                  <a:pt x="19816" y="399740"/>
                </a:cubicBezTo>
                <a:close/>
              </a:path>
            </a:pathLst>
          </a:custGeom>
          <a:noFill/>
          <a:ln w="1905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Ellipse 9">
            <a:extLst>
              <a:ext uri="{FF2B5EF4-FFF2-40B4-BE49-F238E27FC236}">
                <a16:creationId xmlns:a16="http://schemas.microsoft.com/office/drawing/2014/main" id="{520A6D6D-52ED-1D36-BDB5-6F7587B637D4}"/>
              </a:ext>
            </a:extLst>
          </p:cNvPr>
          <p:cNvSpPr/>
          <p:nvPr/>
        </p:nvSpPr>
        <p:spPr>
          <a:xfrm>
            <a:off x="6405064" y="2865903"/>
            <a:ext cx="1831923" cy="1484247"/>
          </a:xfrm>
          <a:custGeom>
            <a:avLst/>
            <a:gdLst>
              <a:gd name="connsiteX0" fmla="*/ 0 w 1839557"/>
              <a:gd name="connsiteY0" fmla="*/ 958408 h 1916815"/>
              <a:gd name="connsiteX1" fmla="*/ 919779 w 1839557"/>
              <a:gd name="connsiteY1" fmla="*/ 0 h 1916815"/>
              <a:gd name="connsiteX2" fmla="*/ 1839558 w 1839557"/>
              <a:gd name="connsiteY2" fmla="*/ 958408 h 1916815"/>
              <a:gd name="connsiteX3" fmla="*/ 919779 w 1839557"/>
              <a:gd name="connsiteY3" fmla="*/ 1916816 h 1916815"/>
              <a:gd name="connsiteX4" fmla="*/ 0 w 1839557"/>
              <a:gd name="connsiteY4" fmla="*/ 958408 h 1916815"/>
              <a:gd name="connsiteX0" fmla="*/ 0 w 1546595"/>
              <a:gd name="connsiteY0" fmla="*/ 958423 h 1916846"/>
              <a:gd name="connsiteX1" fmla="*/ 919779 w 1546595"/>
              <a:gd name="connsiteY1" fmla="*/ 15 h 1916846"/>
              <a:gd name="connsiteX2" fmla="*/ 1546595 w 1546595"/>
              <a:gd name="connsiteY2" fmla="*/ 940668 h 1916846"/>
              <a:gd name="connsiteX3" fmla="*/ 919779 w 1546595"/>
              <a:gd name="connsiteY3" fmla="*/ 1916831 h 1916846"/>
              <a:gd name="connsiteX4" fmla="*/ 0 w 1546595"/>
              <a:gd name="connsiteY4" fmla="*/ 958423 h 1916846"/>
              <a:gd name="connsiteX0" fmla="*/ 0 w 1404553"/>
              <a:gd name="connsiteY0" fmla="*/ 976225 h 1916940"/>
              <a:gd name="connsiteX1" fmla="*/ 777737 w 1404553"/>
              <a:gd name="connsiteY1" fmla="*/ 62 h 1916940"/>
              <a:gd name="connsiteX2" fmla="*/ 1404553 w 1404553"/>
              <a:gd name="connsiteY2" fmla="*/ 940715 h 1916940"/>
              <a:gd name="connsiteX3" fmla="*/ 777737 w 1404553"/>
              <a:gd name="connsiteY3" fmla="*/ 1916878 h 1916940"/>
              <a:gd name="connsiteX4" fmla="*/ 0 w 1404553"/>
              <a:gd name="connsiteY4" fmla="*/ 976225 h 1916940"/>
              <a:gd name="connsiteX0" fmla="*/ 105 w 1404658"/>
              <a:gd name="connsiteY0" fmla="*/ 772096 h 1712788"/>
              <a:gd name="connsiteX1" fmla="*/ 831108 w 1404658"/>
              <a:gd name="connsiteY1" fmla="*/ 120 h 1712788"/>
              <a:gd name="connsiteX2" fmla="*/ 1404658 w 1404658"/>
              <a:gd name="connsiteY2" fmla="*/ 736586 h 1712788"/>
              <a:gd name="connsiteX3" fmla="*/ 777842 w 1404658"/>
              <a:gd name="connsiteY3" fmla="*/ 1712749 h 1712788"/>
              <a:gd name="connsiteX4" fmla="*/ 105 w 1404658"/>
              <a:gd name="connsiteY4" fmla="*/ 772096 h 1712788"/>
              <a:gd name="connsiteX0" fmla="*/ 32029 w 1436582"/>
              <a:gd name="connsiteY0" fmla="*/ 772096 h 1175255"/>
              <a:gd name="connsiteX1" fmla="*/ 863032 w 1436582"/>
              <a:gd name="connsiteY1" fmla="*/ 120 h 1175255"/>
              <a:gd name="connsiteX2" fmla="*/ 1436582 w 1436582"/>
              <a:gd name="connsiteY2" fmla="*/ 736586 h 1175255"/>
              <a:gd name="connsiteX3" fmla="*/ 294861 w 1436582"/>
              <a:gd name="connsiteY3" fmla="*/ 1171211 h 1175255"/>
              <a:gd name="connsiteX4" fmla="*/ 32029 w 1436582"/>
              <a:gd name="connsiteY4" fmla="*/ 772096 h 1175255"/>
              <a:gd name="connsiteX0" fmla="*/ 28704 w 1255704"/>
              <a:gd name="connsiteY0" fmla="*/ 775652 h 1176877"/>
              <a:gd name="connsiteX1" fmla="*/ 859707 w 1255704"/>
              <a:gd name="connsiteY1" fmla="*/ 3676 h 1176877"/>
              <a:gd name="connsiteX2" fmla="*/ 1255704 w 1255704"/>
              <a:gd name="connsiteY2" fmla="*/ 615854 h 1176877"/>
              <a:gd name="connsiteX3" fmla="*/ 291536 w 1255704"/>
              <a:gd name="connsiteY3" fmla="*/ 1174767 h 1176877"/>
              <a:gd name="connsiteX4" fmla="*/ 28704 w 1255704"/>
              <a:gd name="connsiteY4" fmla="*/ 775652 h 1176877"/>
              <a:gd name="connsiteX0" fmla="*/ 77911 w 1082970"/>
              <a:gd name="connsiteY0" fmla="*/ 523865 h 1173804"/>
              <a:gd name="connsiteX1" fmla="*/ 686973 w 1082970"/>
              <a:gd name="connsiteY1" fmla="*/ 464 h 1173804"/>
              <a:gd name="connsiteX2" fmla="*/ 1082970 w 1082970"/>
              <a:gd name="connsiteY2" fmla="*/ 612642 h 1173804"/>
              <a:gd name="connsiteX3" fmla="*/ 118802 w 1082970"/>
              <a:gd name="connsiteY3" fmla="*/ 1171555 h 1173804"/>
              <a:gd name="connsiteX4" fmla="*/ 77911 w 1082970"/>
              <a:gd name="connsiteY4" fmla="*/ 523865 h 1173804"/>
              <a:gd name="connsiteX0" fmla="*/ 18385 w 1023444"/>
              <a:gd name="connsiteY0" fmla="*/ 523913 h 1376413"/>
              <a:gd name="connsiteX1" fmla="*/ 627447 w 1023444"/>
              <a:gd name="connsiteY1" fmla="*/ 512 h 1376413"/>
              <a:gd name="connsiteX2" fmla="*/ 1023444 w 1023444"/>
              <a:gd name="connsiteY2" fmla="*/ 612690 h 1376413"/>
              <a:gd name="connsiteX3" fmla="*/ 236829 w 1023444"/>
              <a:gd name="connsiteY3" fmla="*/ 1375790 h 1376413"/>
              <a:gd name="connsiteX4" fmla="*/ 18385 w 1023444"/>
              <a:gd name="connsiteY4" fmla="*/ 523913 h 1376413"/>
              <a:gd name="connsiteX0" fmla="*/ 17612 w 969405"/>
              <a:gd name="connsiteY0" fmla="*/ 523659 h 1375822"/>
              <a:gd name="connsiteX1" fmla="*/ 626674 w 969405"/>
              <a:gd name="connsiteY1" fmla="*/ 258 h 1375822"/>
              <a:gd name="connsiteX2" fmla="*/ 969405 w 969405"/>
              <a:gd name="connsiteY2" fmla="*/ 585803 h 1375822"/>
              <a:gd name="connsiteX3" fmla="*/ 236056 w 969405"/>
              <a:gd name="connsiteY3" fmla="*/ 1375536 h 1375822"/>
              <a:gd name="connsiteX4" fmla="*/ 17612 w 969405"/>
              <a:gd name="connsiteY4" fmla="*/ 523659 h 1375822"/>
              <a:gd name="connsiteX0" fmla="*/ 16525 w 968318"/>
              <a:gd name="connsiteY0" fmla="*/ 374638 h 1226801"/>
              <a:gd name="connsiteX1" fmla="*/ 607831 w 968318"/>
              <a:gd name="connsiteY1" fmla="*/ 2158 h 1226801"/>
              <a:gd name="connsiteX2" fmla="*/ 968318 w 968318"/>
              <a:gd name="connsiteY2" fmla="*/ 436782 h 1226801"/>
              <a:gd name="connsiteX3" fmla="*/ 234969 w 968318"/>
              <a:gd name="connsiteY3" fmla="*/ 1226515 h 1226801"/>
              <a:gd name="connsiteX4" fmla="*/ 16525 w 968318"/>
              <a:gd name="connsiteY4" fmla="*/ 374638 h 1226801"/>
              <a:gd name="connsiteX0" fmla="*/ 19816 w 971609"/>
              <a:gd name="connsiteY0" fmla="*/ 417227 h 1269390"/>
              <a:gd name="connsiteX1" fmla="*/ 664388 w 971609"/>
              <a:gd name="connsiteY1" fmla="*/ 358 h 1269390"/>
              <a:gd name="connsiteX2" fmla="*/ 971609 w 971609"/>
              <a:gd name="connsiteY2" fmla="*/ 479371 h 1269390"/>
              <a:gd name="connsiteX3" fmla="*/ 238260 w 971609"/>
              <a:gd name="connsiteY3" fmla="*/ 1269104 h 1269390"/>
              <a:gd name="connsiteX4" fmla="*/ 19816 w 971609"/>
              <a:gd name="connsiteY4" fmla="*/ 417227 h 1269390"/>
              <a:gd name="connsiteX0" fmla="*/ 19816 w 971609"/>
              <a:gd name="connsiteY0" fmla="*/ 399740 h 1269835"/>
              <a:gd name="connsiteX1" fmla="*/ 664388 w 971609"/>
              <a:gd name="connsiteY1" fmla="*/ 626 h 1269835"/>
              <a:gd name="connsiteX2" fmla="*/ 971609 w 971609"/>
              <a:gd name="connsiteY2" fmla="*/ 479639 h 1269835"/>
              <a:gd name="connsiteX3" fmla="*/ 238260 w 971609"/>
              <a:gd name="connsiteY3" fmla="*/ 1269372 h 1269835"/>
              <a:gd name="connsiteX4" fmla="*/ 19816 w 971609"/>
              <a:gd name="connsiteY4" fmla="*/ 399740 h 1269835"/>
              <a:gd name="connsiteX0" fmla="*/ 45369 w 1938195"/>
              <a:gd name="connsiteY0" fmla="*/ 418408 h 1379950"/>
              <a:gd name="connsiteX1" fmla="*/ 689941 w 1938195"/>
              <a:gd name="connsiteY1" fmla="*/ 19294 h 1379950"/>
              <a:gd name="connsiteX2" fmla="*/ 1938195 w 1938195"/>
              <a:gd name="connsiteY2" fmla="*/ 995457 h 1379950"/>
              <a:gd name="connsiteX3" fmla="*/ 263813 w 1938195"/>
              <a:gd name="connsiteY3" fmla="*/ 1288040 h 1379950"/>
              <a:gd name="connsiteX4" fmla="*/ 45369 w 1938195"/>
              <a:gd name="connsiteY4" fmla="*/ 418408 h 1379950"/>
              <a:gd name="connsiteX0" fmla="*/ 5007 w 1897833"/>
              <a:gd name="connsiteY0" fmla="*/ 422663 h 1745362"/>
              <a:gd name="connsiteX1" fmla="*/ 649579 w 1897833"/>
              <a:gd name="connsiteY1" fmla="*/ 23549 h 1745362"/>
              <a:gd name="connsiteX2" fmla="*/ 1897833 w 1897833"/>
              <a:gd name="connsiteY2" fmla="*/ 999712 h 1745362"/>
              <a:gd name="connsiteX3" fmla="*/ 969175 w 1897833"/>
              <a:gd name="connsiteY3" fmla="*/ 1727301 h 1745362"/>
              <a:gd name="connsiteX4" fmla="*/ 5007 w 1897833"/>
              <a:gd name="connsiteY4" fmla="*/ 422663 h 1745362"/>
              <a:gd name="connsiteX0" fmla="*/ 1119 w 1893945"/>
              <a:gd name="connsiteY0" fmla="*/ 222203 h 1544902"/>
              <a:gd name="connsiteX1" fmla="*/ 796611 w 1893945"/>
              <a:gd name="connsiteY1" fmla="*/ 53908 h 1544902"/>
              <a:gd name="connsiteX2" fmla="*/ 1893945 w 1893945"/>
              <a:gd name="connsiteY2" fmla="*/ 799252 h 1544902"/>
              <a:gd name="connsiteX3" fmla="*/ 965287 w 1893945"/>
              <a:gd name="connsiteY3" fmla="*/ 1526841 h 1544902"/>
              <a:gd name="connsiteX4" fmla="*/ 1119 w 1893945"/>
              <a:gd name="connsiteY4" fmla="*/ 222203 h 1544902"/>
              <a:gd name="connsiteX0" fmla="*/ 1240 w 1831923"/>
              <a:gd name="connsiteY0" fmla="*/ 466829 h 1484247"/>
              <a:gd name="connsiteX1" fmla="*/ 734589 w 1831923"/>
              <a:gd name="connsiteY1" fmla="*/ 5571 h 1484247"/>
              <a:gd name="connsiteX2" fmla="*/ 1831923 w 1831923"/>
              <a:gd name="connsiteY2" fmla="*/ 750915 h 1484247"/>
              <a:gd name="connsiteX3" fmla="*/ 903265 w 1831923"/>
              <a:gd name="connsiteY3" fmla="*/ 1478504 h 1484247"/>
              <a:gd name="connsiteX4" fmla="*/ 1240 w 1831923"/>
              <a:gd name="connsiteY4" fmla="*/ 466829 h 148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1923" h="1484247">
                <a:moveTo>
                  <a:pt x="1240" y="466829"/>
                </a:moveTo>
                <a:cubicBezTo>
                  <a:pt x="-26873" y="221340"/>
                  <a:pt x="429475" y="-41777"/>
                  <a:pt x="734589" y="5571"/>
                </a:cubicBezTo>
                <a:cubicBezTo>
                  <a:pt x="1039703" y="52919"/>
                  <a:pt x="1831923" y="221601"/>
                  <a:pt x="1831923" y="750915"/>
                </a:cubicBezTo>
                <a:cubicBezTo>
                  <a:pt x="1831923" y="1280229"/>
                  <a:pt x="1208379" y="1525852"/>
                  <a:pt x="903265" y="1478504"/>
                </a:cubicBezTo>
                <a:cubicBezTo>
                  <a:pt x="598151" y="1431156"/>
                  <a:pt x="29353" y="712318"/>
                  <a:pt x="1240" y="466829"/>
                </a:cubicBezTo>
                <a:close/>
              </a:path>
            </a:pathLst>
          </a:custGeom>
          <a:noFill/>
          <a:ln w="1905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CB427B8F-B143-6D2B-4D83-3C8998A4FBBB}"/>
              </a:ext>
            </a:extLst>
          </p:cNvPr>
          <p:cNvSpPr/>
          <p:nvPr/>
        </p:nvSpPr>
        <p:spPr>
          <a:xfrm>
            <a:off x="6333108" y="2456292"/>
            <a:ext cx="1831923" cy="279295"/>
          </a:xfrm>
          <a:prstGeom prst="roundRect">
            <a:avLst/>
          </a:prstGeom>
          <a:solidFill>
            <a:srgbClr val="00915A">
              <a:alpha val="74902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rPr>
              <a:t>NORTH AMERICA</a:t>
            </a: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BD2C3E86-EAC5-AC7F-EC63-6EA8A9FB3B86}"/>
              </a:ext>
            </a:extLst>
          </p:cNvPr>
          <p:cNvSpPr/>
          <p:nvPr/>
        </p:nvSpPr>
        <p:spPr>
          <a:xfrm>
            <a:off x="9960430" y="3173997"/>
            <a:ext cx="1065688" cy="279295"/>
          </a:xfrm>
          <a:prstGeom prst="roundRect">
            <a:avLst/>
          </a:prstGeom>
          <a:solidFill>
            <a:srgbClr val="00915A">
              <a:alpha val="74902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rPr>
              <a:t>EUROPE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FCD5889B-1B4B-D42F-8726-4FEA67035CE8}"/>
              </a:ext>
            </a:extLst>
          </p:cNvPr>
          <p:cNvSpPr/>
          <p:nvPr/>
        </p:nvSpPr>
        <p:spPr>
          <a:xfrm>
            <a:off x="6509129" y="5115360"/>
            <a:ext cx="944520" cy="279295"/>
          </a:xfrm>
          <a:prstGeom prst="roundRect">
            <a:avLst/>
          </a:prstGeom>
          <a:solidFill>
            <a:srgbClr val="00915A">
              <a:alpha val="74902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rPr>
              <a:t>LATAM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521880B1-C1CD-2948-509C-56D49264744B}"/>
              </a:ext>
            </a:extLst>
          </p:cNvPr>
          <p:cNvSpPr txBox="1"/>
          <p:nvPr/>
        </p:nvSpPr>
        <p:spPr>
          <a:xfrm>
            <a:off x="6242666" y="5666539"/>
            <a:ext cx="5739867" cy="25849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l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/>
              </a:rPr>
              <a:t>Morrocco and Turkey</a:t>
            </a:r>
            <a:r>
              <a:rPr lang="en-US" sz="900">
                <a:solidFill>
                  <a:srgbClr val="000000"/>
                </a:solidFill>
                <a:latin typeface="BNPP Sans Light" panose="02000503020000020004" charset="0"/>
                <a:cs typeface="Arial"/>
              </a:rPr>
              <a:t> :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/>
              </a:rPr>
              <a:t>compared with Europe benchmark</a:t>
            </a:r>
          </a:p>
        </p:txBody>
      </p:sp>
    </p:spTree>
    <p:extLst>
      <p:ext uri="{BB962C8B-B14F-4D97-AF65-F5344CB8AC3E}">
        <p14:creationId xmlns:p14="http://schemas.microsoft.com/office/powerpoint/2010/main" val="1350250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Top Corners Rounded 20">
            <a:extLst>
              <a:ext uri="{FF2B5EF4-FFF2-40B4-BE49-F238E27FC236}">
                <a16:creationId xmlns:a16="http://schemas.microsoft.com/office/drawing/2014/main" id="{DDB67C58-72C8-FC69-559D-BB0EEFED58E1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ous-titre 34">
            <a:extLst>
              <a:ext uri="{FF2B5EF4-FFF2-40B4-BE49-F238E27FC236}">
                <a16:creationId xmlns:a16="http://schemas.microsoft.com/office/drawing/2014/main" id="{9C86DE5E-6DE5-618D-28C2-E99BF32183A0}"/>
              </a:ext>
            </a:extLst>
          </p:cNvPr>
          <p:cNvSpPr txBox="1">
            <a:spLocks/>
          </p:cNvSpPr>
          <p:nvPr/>
        </p:nvSpPr>
        <p:spPr>
          <a:xfrm>
            <a:off x="377722" y="127594"/>
            <a:ext cx="6659406" cy="358673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120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 pitchFamily="2" charset="0"/>
                <a:ea typeface="+mn-ea"/>
                <a:cs typeface="+mn-cs"/>
              </a:rPr>
              <a:t>KEY COUNTRY INSIGHTS</a:t>
            </a:r>
          </a:p>
        </p:txBody>
      </p:sp>
      <p:cxnSp>
        <p:nvCxnSpPr>
          <p:cNvPr id="2" name="Connecteur droit 73">
            <a:extLst>
              <a:ext uri="{FF2B5EF4-FFF2-40B4-BE49-F238E27FC236}">
                <a16:creationId xmlns:a16="http://schemas.microsoft.com/office/drawing/2014/main" id="{F0513159-5490-0F2E-A4E3-AB4D65C773BF}"/>
              </a:ext>
            </a:extLst>
          </p:cNvPr>
          <p:cNvCxnSpPr>
            <a:cxnSpLocks/>
          </p:cNvCxnSpPr>
          <p:nvPr/>
        </p:nvCxnSpPr>
        <p:spPr>
          <a:xfrm>
            <a:off x="1012887" y="1424721"/>
            <a:ext cx="1324224" cy="0"/>
          </a:xfrm>
          <a:prstGeom prst="line">
            <a:avLst/>
          </a:prstGeom>
          <a:noFill/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8B6AFAA3-8025-7680-9909-16DAE10FA508}"/>
              </a:ext>
            </a:extLst>
          </p:cNvPr>
          <p:cNvSpPr txBox="1">
            <a:spLocks/>
          </p:cNvSpPr>
          <p:nvPr/>
        </p:nvSpPr>
        <p:spPr>
          <a:xfrm>
            <a:off x="976914" y="786236"/>
            <a:ext cx="4650417" cy="642330"/>
          </a:xfrm>
          <a:prstGeom prst="rect">
            <a:avLst/>
          </a:prstGeom>
        </p:spPr>
        <p:txBody>
          <a:bodyPr vert="horz" wrap="square" lIns="35778" tIns="0" rIns="35778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None/>
              <a:defRPr sz="1700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8824">
              <a:defRPr/>
            </a:pPr>
            <a:r>
              <a:rPr lang="en-GB" sz="1392" dirty="0">
                <a:solidFill>
                  <a:srgbClr val="56B4C0"/>
                </a:solidFill>
                <a:latin typeface="BNPP Sans" panose="02000000000000000000" charset="0"/>
                <a:cs typeface="Arial" panose="020B0604020202020204" pitchFamily="34" charset="0"/>
              </a:rPr>
              <a:t>Despite persistent global uncertainties, most GREEK companies remain confident about the future of their fleets</a:t>
            </a:r>
            <a:endParaRPr lang="en-GB" sz="1392" dirty="0">
              <a:solidFill>
                <a:srgbClr val="56B4C0"/>
              </a:solidFill>
              <a:latin typeface="BNPP Sans" panose="02000000000000000000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330C327-E441-8271-F60A-74403090C35D}"/>
              </a:ext>
            </a:extLst>
          </p:cNvPr>
          <p:cNvSpPr txBox="1"/>
          <p:nvPr/>
        </p:nvSpPr>
        <p:spPr>
          <a:xfrm>
            <a:off x="944414" y="1474182"/>
            <a:ext cx="2444977" cy="1301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08824">
              <a:defRPr/>
            </a:pPr>
            <a:r>
              <a:rPr lang="en-GB" sz="2386" b="1" cap="all" dirty="0">
                <a:solidFill>
                  <a:srgbClr val="56B4C0"/>
                </a:solidFill>
                <a:latin typeface="BNPP Sans" panose="02000000000000000000" charset="0"/>
                <a:cs typeface="Arial" panose="020B0604020202020204" pitchFamily="34" charset="0"/>
              </a:rPr>
              <a:t>92%</a:t>
            </a:r>
            <a:r>
              <a:rPr lang="en-GB" sz="1591" cap="all" dirty="0">
                <a:solidFill>
                  <a:srgbClr val="56B4C0"/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094" dirty="0">
                <a:solidFill>
                  <a:srgbClr val="3C3C3C"/>
                </a:solidFill>
                <a:latin typeface="BNPP Sans Light" panose="02000503020000020004" charset="0"/>
              </a:rPr>
              <a:t>anticipate their fleet will either remain stable or grow in the next 3 years (with 44% expecting growth, far above the European average, driven by business development)</a:t>
            </a:r>
            <a:endParaRPr lang="en-US" sz="1392" dirty="0">
              <a:solidFill>
                <a:srgbClr val="3C3C3C"/>
              </a:solidFill>
              <a:latin typeface="BNPP Sans Light" panose="0200050302000002000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55CAD87-897E-0257-9274-8F0AEA337F77}"/>
              </a:ext>
            </a:extLst>
          </p:cNvPr>
          <p:cNvSpPr txBox="1"/>
          <p:nvPr/>
        </p:nvSpPr>
        <p:spPr>
          <a:xfrm>
            <a:off x="3389396" y="1474182"/>
            <a:ext cx="2237939" cy="1133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08824">
              <a:defRPr/>
            </a:pPr>
            <a:r>
              <a:rPr lang="en-GB" sz="2386" b="1" cap="all" dirty="0">
                <a:solidFill>
                  <a:srgbClr val="56B4C0"/>
                </a:solidFill>
                <a:latin typeface="BNPP Sans" panose="02000000000000000000" charset="0"/>
                <a:cs typeface="Arial" panose="020B0604020202020204" pitchFamily="34" charset="0"/>
              </a:rPr>
              <a:t>68%</a:t>
            </a:r>
            <a:r>
              <a:rPr lang="en-GB" sz="1392" cap="all" dirty="0">
                <a:solidFill>
                  <a:srgbClr val="56B4C0"/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094" dirty="0">
                <a:solidFill>
                  <a:srgbClr val="3C3C3C"/>
                </a:solidFill>
                <a:latin typeface="BNPP Sans Light" panose="02000503020000020004" charset="0"/>
              </a:rPr>
              <a:t>include second-hand vehicles, more so for LCVs than for Passenger cars, mainly used as pool cars but also for benefit drivers</a:t>
            </a:r>
            <a:endParaRPr lang="en-US" sz="1243" dirty="0">
              <a:solidFill>
                <a:srgbClr val="3C3C3C"/>
              </a:solidFill>
              <a:latin typeface="BNPP Sans Light" panose="02000503020000020004" charset="0"/>
            </a:endParaRPr>
          </a:p>
        </p:txBody>
      </p:sp>
      <p:cxnSp>
        <p:nvCxnSpPr>
          <p:cNvPr id="11" name="Connecteur droit 73">
            <a:extLst>
              <a:ext uri="{FF2B5EF4-FFF2-40B4-BE49-F238E27FC236}">
                <a16:creationId xmlns:a16="http://schemas.microsoft.com/office/drawing/2014/main" id="{82181E91-BA16-98F0-0ED4-E10E7AE31F21}"/>
              </a:ext>
            </a:extLst>
          </p:cNvPr>
          <p:cNvCxnSpPr>
            <a:cxnSpLocks/>
          </p:cNvCxnSpPr>
          <p:nvPr/>
        </p:nvCxnSpPr>
        <p:spPr>
          <a:xfrm>
            <a:off x="1012887" y="3386161"/>
            <a:ext cx="1324224" cy="0"/>
          </a:xfrm>
          <a:prstGeom prst="line">
            <a:avLst/>
          </a:prstGeom>
          <a:noFill/>
          <a:ln w="6350" cap="flat" cmpd="sng" algn="ctr">
            <a:solidFill>
              <a:schemeClr val="accent5"/>
            </a:solidFill>
            <a:prstDash val="solid"/>
            <a:miter lim="800000"/>
          </a:ln>
          <a:effectLst/>
        </p:spPr>
      </p:cxn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44FE6AC-71EA-C6DC-AA1D-E7635421CDA3}"/>
              </a:ext>
            </a:extLst>
          </p:cNvPr>
          <p:cNvSpPr txBox="1">
            <a:spLocks/>
          </p:cNvSpPr>
          <p:nvPr/>
        </p:nvSpPr>
        <p:spPr>
          <a:xfrm>
            <a:off x="976914" y="2902599"/>
            <a:ext cx="4650414" cy="950453"/>
          </a:xfrm>
          <a:prstGeom prst="rect">
            <a:avLst/>
          </a:prstGeom>
        </p:spPr>
        <p:txBody>
          <a:bodyPr vert="horz" wrap="square" lIns="35778" tIns="0" rIns="35778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None/>
              <a:defRPr sz="1700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8824">
              <a:defRPr/>
            </a:pPr>
            <a:r>
              <a:rPr lang="en-US" sz="1392" dirty="0">
                <a:solidFill>
                  <a:srgbClr val="EF7B5B"/>
                </a:solidFill>
                <a:latin typeface="BNPP Sans" panose="02000000000000000000" charset="0"/>
                <a:cs typeface="Arial" panose="020B0604020202020204" pitchFamily="34" charset="0"/>
              </a:rPr>
              <a:t>Growth potential for operational leasing in GREECE remains STRONG</a:t>
            </a:r>
          </a:p>
          <a:p>
            <a:pPr defTabSz="908824">
              <a:defRPr/>
            </a:pPr>
            <a:endParaRPr lang="en-GB" sz="1392" dirty="0">
              <a:solidFill>
                <a:srgbClr val="EF7B5B"/>
              </a:solidFill>
              <a:latin typeface="BNPP Sans" panose="02000000000000000000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668A54A-641C-229A-F164-AA74509CDE5C}"/>
              </a:ext>
            </a:extLst>
          </p:cNvPr>
          <p:cNvSpPr txBox="1"/>
          <p:nvPr/>
        </p:nvSpPr>
        <p:spPr>
          <a:xfrm>
            <a:off x="944414" y="3435625"/>
            <a:ext cx="2399492" cy="958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08824">
              <a:defRPr/>
            </a:pPr>
            <a:r>
              <a:rPr lang="en-GB" sz="2386" b="1" cap="all" dirty="0">
                <a:solidFill>
                  <a:srgbClr val="EF7B5B"/>
                </a:solidFill>
                <a:latin typeface="BNPP Sans" panose="02000000000000000000" charset="0"/>
                <a:cs typeface="Arial" panose="020B0604020202020204" pitchFamily="34" charset="0"/>
              </a:rPr>
              <a:t>49%</a:t>
            </a:r>
            <a:r>
              <a:rPr lang="en-GB" sz="1591" cap="all" dirty="0">
                <a:solidFill>
                  <a:srgbClr val="EF7B5B"/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094" dirty="0">
                <a:solidFill>
                  <a:srgbClr val="3C3C3C"/>
                </a:solidFill>
                <a:latin typeface="BNPP Sans Light" panose="02000503020000020004" charset="0"/>
              </a:rPr>
              <a:t>are considering either introducing operational leasing or further increasing it in the next 3 years (stable vs 2024)</a:t>
            </a:r>
            <a:endParaRPr lang="en-US" sz="1392" dirty="0">
              <a:solidFill>
                <a:srgbClr val="3C3C3C"/>
              </a:solidFill>
              <a:latin typeface="BNPP Sans Light" panose="0200050302000002000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C827501-EB32-EC4E-0F31-C3F3FC224235}"/>
              </a:ext>
            </a:extLst>
          </p:cNvPr>
          <p:cNvSpPr txBox="1"/>
          <p:nvPr/>
        </p:nvSpPr>
        <p:spPr>
          <a:xfrm>
            <a:off x="3389396" y="3435623"/>
            <a:ext cx="2237939" cy="796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08824">
              <a:defRPr/>
            </a:pPr>
            <a:r>
              <a:rPr lang="en-GB" sz="2386" b="1" cap="all" dirty="0">
                <a:solidFill>
                  <a:srgbClr val="EF7B5B"/>
                </a:solidFill>
                <a:latin typeface="BNPP Sans" panose="02000000000000000000" charset="0"/>
                <a:cs typeface="Arial" panose="020B0604020202020204" pitchFamily="34" charset="0"/>
              </a:rPr>
              <a:t>23%</a:t>
            </a:r>
            <a:r>
              <a:rPr lang="en-GB" sz="1591" b="1" cap="all" dirty="0">
                <a:solidFill>
                  <a:srgbClr val="EF7B5B"/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094" dirty="0">
                <a:solidFill>
                  <a:srgbClr val="3C3C3C"/>
                </a:solidFill>
                <a:latin typeface="BNPP Sans Light" panose="02000503020000020004" charset="0"/>
              </a:rPr>
              <a:t>report operational leasing is their current primary financing method</a:t>
            </a:r>
            <a:endParaRPr lang="en-US" sz="1044" dirty="0">
              <a:solidFill>
                <a:srgbClr val="3C3C3C"/>
              </a:solidFill>
              <a:latin typeface="BNPP Sans Light" panose="02000503020000020004" charset="0"/>
            </a:endParaRPr>
          </a:p>
        </p:txBody>
      </p:sp>
      <p:cxnSp>
        <p:nvCxnSpPr>
          <p:cNvPr id="17" name="Connecteur droit 73">
            <a:extLst>
              <a:ext uri="{FF2B5EF4-FFF2-40B4-BE49-F238E27FC236}">
                <a16:creationId xmlns:a16="http://schemas.microsoft.com/office/drawing/2014/main" id="{1E2AB1C7-BB2D-D95F-7304-64F78DA47D70}"/>
              </a:ext>
            </a:extLst>
          </p:cNvPr>
          <p:cNvCxnSpPr>
            <a:cxnSpLocks/>
          </p:cNvCxnSpPr>
          <p:nvPr/>
        </p:nvCxnSpPr>
        <p:spPr>
          <a:xfrm>
            <a:off x="1012887" y="4892541"/>
            <a:ext cx="1324224" cy="0"/>
          </a:xfrm>
          <a:prstGeom prst="line">
            <a:avLst/>
          </a:prstGeom>
          <a:noFill/>
          <a:ln w="6350" cap="flat" cmpd="sng" algn="ctr">
            <a:solidFill>
              <a:schemeClr val="accent3"/>
            </a:solidFill>
            <a:prstDash val="solid"/>
            <a:miter lim="800000"/>
          </a:ln>
          <a:effectLst/>
        </p:spPr>
      </p:cxn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A3667C1B-C13D-BD4D-65BA-2D1900C2B905}"/>
              </a:ext>
            </a:extLst>
          </p:cNvPr>
          <p:cNvSpPr txBox="1">
            <a:spLocks/>
          </p:cNvSpPr>
          <p:nvPr/>
        </p:nvSpPr>
        <p:spPr>
          <a:xfrm>
            <a:off x="976915" y="4469667"/>
            <a:ext cx="4650414" cy="428451"/>
          </a:xfrm>
          <a:prstGeom prst="rect">
            <a:avLst/>
          </a:prstGeom>
        </p:spPr>
        <p:txBody>
          <a:bodyPr vert="horz" wrap="square" lIns="35778" tIns="0" rIns="35778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None/>
              <a:defRPr sz="1700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8824">
              <a:defRPr/>
            </a:pPr>
            <a:r>
              <a:rPr lang="en-US" sz="1392" dirty="0">
                <a:solidFill>
                  <a:srgbClr val="A3C439"/>
                </a:solidFill>
                <a:latin typeface="BNPP Sans" panose="02000000000000000000" charset="0"/>
                <a:cs typeface="Arial" panose="020B0604020202020204" pitchFamily="34" charset="0"/>
              </a:rPr>
              <a:t>NO SIGNIFICANT CHANGE IN THE PACE OF FLEET ELECTRIFICATION, STILL BELOW THE EUROPEAN AVERAGE</a:t>
            </a:r>
            <a:endParaRPr lang="en-GB" sz="1392" dirty="0">
              <a:solidFill>
                <a:srgbClr val="A3C439"/>
              </a:solidFill>
              <a:latin typeface="BNPP Sans" panose="02000000000000000000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8D7065D-7F89-A2DF-8A92-2BCF5DF44B28}"/>
              </a:ext>
            </a:extLst>
          </p:cNvPr>
          <p:cNvSpPr txBox="1"/>
          <p:nvPr/>
        </p:nvSpPr>
        <p:spPr>
          <a:xfrm>
            <a:off x="944414" y="4932635"/>
            <a:ext cx="2399492" cy="1301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08824">
              <a:defRPr/>
            </a:pPr>
            <a:r>
              <a:rPr lang="en-GB" sz="2386" b="1" cap="all" dirty="0">
                <a:solidFill>
                  <a:srgbClr val="A3C439"/>
                </a:solidFill>
                <a:latin typeface="BNPP Sans" panose="02000000000000000000" charset="0"/>
                <a:cs typeface="Arial" panose="020B0604020202020204" pitchFamily="34" charset="0"/>
              </a:rPr>
              <a:t>62%</a:t>
            </a:r>
            <a:r>
              <a:rPr lang="en-GB" sz="1591" cap="all" dirty="0">
                <a:solidFill>
                  <a:srgbClr val="A3C439"/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094" dirty="0">
                <a:solidFill>
                  <a:srgbClr val="3C3C3C"/>
                </a:solidFill>
                <a:latin typeface="BNPP Sans Light" panose="02000503020000020004" charset="0"/>
              </a:rPr>
              <a:t>have already implemented electrified technologies or are considering to do so for their passenger car fleets (with 42% already using electrified vehicles)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B74A65D-2072-0DFD-8DC8-B542C55CE2B8}"/>
              </a:ext>
            </a:extLst>
          </p:cNvPr>
          <p:cNvSpPr txBox="1"/>
          <p:nvPr/>
        </p:nvSpPr>
        <p:spPr>
          <a:xfrm>
            <a:off x="3389396" y="4932635"/>
            <a:ext cx="2237939" cy="1378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08824">
              <a:defRPr/>
            </a:pPr>
            <a:r>
              <a:rPr lang="en-GB" sz="2390" b="1" cap="all" dirty="0">
                <a:solidFill>
                  <a:srgbClr val="A3C439"/>
                </a:solidFill>
                <a:latin typeface="BNPP Sans" panose="02000000000000000000" charset="0"/>
                <a:cs typeface="Arial" panose="020B0604020202020204" pitchFamily="34" charset="0"/>
              </a:rPr>
              <a:t>73%</a:t>
            </a:r>
            <a:r>
              <a:rPr lang="en-GB" sz="1392" cap="all" dirty="0">
                <a:solidFill>
                  <a:srgbClr val="A3C439"/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094" dirty="0">
                <a:solidFill>
                  <a:srgbClr val="3C3C3C"/>
                </a:solidFill>
                <a:latin typeface="BNPP Sans Light" panose="02000503020000020004" charset="0"/>
              </a:rPr>
              <a:t>consider the lack of charging infrastructure as the main barrier to BEV adoption for passenger cars, while </a:t>
            </a:r>
            <a:r>
              <a:rPr lang="en-US" sz="1591" b="1" cap="all" dirty="0">
                <a:solidFill>
                  <a:srgbClr val="A3C439"/>
                </a:solidFill>
                <a:latin typeface="BNPP Sans" panose="02000000000000000000" charset="0"/>
                <a:cs typeface="Arial" panose="020B0604020202020204" pitchFamily="34" charset="0"/>
              </a:rPr>
              <a:t>87%</a:t>
            </a:r>
            <a:r>
              <a:rPr lang="en-US" sz="1094" dirty="0">
                <a:solidFill>
                  <a:srgbClr val="3C3C3C"/>
                </a:solidFill>
                <a:latin typeface="BNPP Sans Light" panose="02000503020000020004" charset="0"/>
              </a:rPr>
              <a:t> have or plan to implement a charging strategy</a:t>
            </a:r>
            <a:endParaRPr lang="en-US" sz="1243" dirty="0">
              <a:solidFill>
                <a:srgbClr val="3C3C3C"/>
              </a:solidFill>
              <a:latin typeface="BNPP Sans Light" panose="02000503020000020004" charset="0"/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63AB5414-0C8A-D37C-603C-C34BB75D6423}"/>
              </a:ext>
            </a:extLst>
          </p:cNvPr>
          <p:cNvCxnSpPr>
            <a:cxnSpLocks/>
          </p:cNvCxnSpPr>
          <p:nvPr/>
        </p:nvCxnSpPr>
        <p:spPr>
          <a:xfrm>
            <a:off x="6096000" y="830257"/>
            <a:ext cx="0" cy="479407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73">
            <a:extLst>
              <a:ext uri="{FF2B5EF4-FFF2-40B4-BE49-F238E27FC236}">
                <a16:creationId xmlns:a16="http://schemas.microsoft.com/office/drawing/2014/main" id="{133FD11E-B8A1-74A0-592B-6FA70BE93ED4}"/>
              </a:ext>
            </a:extLst>
          </p:cNvPr>
          <p:cNvCxnSpPr>
            <a:cxnSpLocks/>
          </p:cNvCxnSpPr>
          <p:nvPr/>
        </p:nvCxnSpPr>
        <p:spPr>
          <a:xfrm>
            <a:off x="7158964" y="1424721"/>
            <a:ext cx="1324224" cy="0"/>
          </a:xfrm>
          <a:prstGeom prst="line">
            <a:avLst/>
          </a:prstGeom>
          <a:noFill/>
          <a:ln w="6350" cap="flat" cmpd="sng" algn="ctr">
            <a:solidFill>
              <a:schemeClr val="accent4"/>
            </a:solidFill>
            <a:prstDash val="solid"/>
            <a:miter lim="800000"/>
          </a:ln>
          <a:effectLst/>
        </p:spPr>
      </p:cxn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A4D56533-2D31-57FA-A7E6-EF2D1CDB1679}"/>
              </a:ext>
            </a:extLst>
          </p:cNvPr>
          <p:cNvSpPr txBox="1">
            <a:spLocks/>
          </p:cNvSpPr>
          <p:nvPr/>
        </p:nvSpPr>
        <p:spPr>
          <a:xfrm>
            <a:off x="7122990" y="786236"/>
            <a:ext cx="4650421" cy="642527"/>
          </a:xfrm>
          <a:prstGeom prst="rect">
            <a:avLst/>
          </a:prstGeom>
        </p:spPr>
        <p:txBody>
          <a:bodyPr vert="horz" wrap="square" lIns="35778" tIns="0" rIns="35778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None/>
              <a:defRPr sz="1700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8824">
              <a:defRPr/>
            </a:pPr>
            <a:r>
              <a:rPr lang="en-GB" sz="1392" dirty="0">
                <a:solidFill>
                  <a:srgbClr val="52CDC5"/>
                </a:solidFill>
                <a:latin typeface="BNPP Sans" panose="02000000000000000000" charset="0"/>
                <a:cs typeface="Arial" panose="020B0604020202020204" pitchFamily="34" charset="0"/>
              </a:rPr>
              <a:t>A confirmed connectivity say-do gap: </a:t>
            </a:r>
            <a:r>
              <a:rPr lang="en-US" sz="1392" dirty="0">
                <a:solidFill>
                  <a:srgbClr val="52CDC5"/>
                </a:solidFill>
                <a:latin typeface="BNPP Sans" panose="02000000000000000000" charset="0"/>
                <a:cs typeface="Arial" panose="020B0604020202020204" pitchFamily="34" charset="0"/>
              </a:rPr>
              <a:t>STABLE equipment, but above all still limited use of telematics data</a:t>
            </a:r>
            <a:endParaRPr lang="en-GB" sz="1392" dirty="0">
              <a:solidFill>
                <a:srgbClr val="52CDC5"/>
              </a:solidFill>
              <a:latin typeface="BNPP Sans" panose="02000000000000000000" charset="0"/>
              <a:cs typeface="Arial" panose="020B060402020202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CC76FC9-DF05-D2CB-D908-F4AFB3D23C6B}"/>
              </a:ext>
            </a:extLst>
          </p:cNvPr>
          <p:cNvSpPr txBox="1"/>
          <p:nvPr/>
        </p:nvSpPr>
        <p:spPr>
          <a:xfrm>
            <a:off x="7090490" y="1411704"/>
            <a:ext cx="2399492" cy="96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08824">
              <a:defRPr/>
            </a:pPr>
            <a:r>
              <a:rPr lang="en-GB" sz="2386" b="1" cap="all" dirty="0">
                <a:solidFill>
                  <a:srgbClr val="52CDC5"/>
                </a:solidFill>
                <a:latin typeface="BNPP Sans" panose="02000000000000000000" charset="0"/>
                <a:cs typeface="Arial" panose="020B0604020202020204" pitchFamily="34" charset="0"/>
              </a:rPr>
              <a:t>37%</a:t>
            </a:r>
            <a:r>
              <a:rPr lang="en-GB" sz="1591" cap="all" dirty="0">
                <a:solidFill>
                  <a:srgbClr val="52CDC5"/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094" dirty="0">
                <a:solidFill>
                  <a:srgbClr val="3C3C3C"/>
                </a:solidFill>
                <a:latin typeface="BNPP Sans Light" panose="02000503020000020004" charset="0"/>
              </a:rPr>
              <a:t>have adopted telematics tools (for passenger cars, LCVs or both, stable and in line with the European average)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49BF792-E280-211E-5E89-44B5FD941372}"/>
              </a:ext>
            </a:extLst>
          </p:cNvPr>
          <p:cNvSpPr txBox="1"/>
          <p:nvPr/>
        </p:nvSpPr>
        <p:spPr>
          <a:xfrm>
            <a:off x="9535472" y="1411703"/>
            <a:ext cx="2237939" cy="96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08824">
              <a:defRPr/>
            </a:pPr>
            <a:r>
              <a:rPr lang="en-GB" sz="2386" b="1" cap="all" dirty="0">
                <a:solidFill>
                  <a:srgbClr val="52CDC5"/>
                </a:solidFill>
                <a:latin typeface="BNPP Sans" panose="02000000000000000000" charset="0"/>
                <a:cs typeface="Arial" panose="020B0604020202020204" pitchFamily="34" charset="0"/>
              </a:rPr>
              <a:t>49%</a:t>
            </a:r>
            <a:r>
              <a:rPr lang="en-GB" sz="1392" cap="all" dirty="0">
                <a:solidFill>
                  <a:srgbClr val="F0AD06"/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094" dirty="0">
                <a:solidFill>
                  <a:srgbClr val="3C3C3C"/>
                </a:solidFill>
                <a:latin typeface="BNPP Sans Light" panose="02000503020000020004" charset="0"/>
              </a:rPr>
              <a:t>equipped use or consider using telematics data, with only 15% already using it to date</a:t>
            </a:r>
          </a:p>
        </p:txBody>
      </p:sp>
      <p:cxnSp>
        <p:nvCxnSpPr>
          <p:cNvPr id="30" name="Connecteur droit 73">
            <a:extLst>
              <a:ext uri="{FF2B5EF4-FFF2-40B4-BE49-F238E27FC236}">
                <a16:creationId xmlns:a16="http://schemas.microsoft.com/office/drawing/2014/main" id="{2F2E7586-3030-7049-553C-C8735F3A6EDC}"/>
              </a:ext>
            </a:extLst>
          </p:cNvPr>
          <p:cNvCxnSpPr>
            <a:cxnSpLocks/>
          </p:cNvCxnSpPr>
          <p:nvPr/>
        </p:nvCxnSpPr>
        <p:spPr>
          <a:xfrm>
            <a:off x="7158964" y="5058751"/>
            <a:ext cx="1324224" cy="0"/>
          </a:xfrm>
          <a:prstGeom prst="line">
            <a:avLst/>
          </a:prstGeom>
          <a:noFill/>
          <a:ln w="635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184CEEFE-B478-A802-1DA1-4A63C4F87BA5}"/>
              </a:ext>
            </a:extLst>
          </p:cNvPr>
          <p:cNvSpPr txBox="1"/>
          <p:nvPr/>
        </p:nvSpPr>
        <p:spPr>
          <a:xfrm>
            <a:off x="7090490" y="5098844"/>
            <a:ext cx="2399492" cy="1133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08824">
              <a:defRPr/>
            </a:pPr>
            <a:r>
              <a:rPr lang="en-GB" sz="2386" b="1" cap="all" dirty="0">
                <a:solidFill>
                  <a:srgbClr val="56B4C0">
                    <a:lumMod val="75000"/>
                  </a:srgbClr>
                </a:solidFill>
                <a:latin typeface="BNPP Sans" panose="02000000000000000000" charset="0"/>
                <a:cs typeface="Arial" panose="020B0604020202020204" pitchFamily="34" charset="0"/>
              </a:rPr>
              <a:t>22%</a:t>
            </a:r>
            <a:r>
              <a:rPr lang="en-GB" sz="1591" cap="all" dirty="0">
                <a:solidFill>
                  <a:srgbClr val="1DAFAD"/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094" dirty="0">
                <a:solidFill>
                  <a:srgbClr val="3C3C3C"/>
                </a:solidFill>
                <a:latin typeface="BNPP Sans Light" panose="02000503020000020004" charset="0"/>
              </a:rPr>
              <a:t>have set targeted decarbonization goals to date (with 28% currently evaluating such goals), well above the European average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B486346-121D-375B-9CD0-8590FBF559EA}"/>
              </a:ext>
            </a:extLst>
          </p:cNvPr>
          <p:cNvSpPr txBox="1"/>
          <p:nvPr/>
        </p:nvSpPr>
        <p:spPr>
          <a:xfrm>
            <a:off x="9535472" y="5098845"/>
            <a:ext cx="2549859" cy="1301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08824">
              <a:defRPr/>
            </a:pPr>
            <a:r>
              <a:rPr lang="en-GB" sz="2386" b="1" cap="all" dirty="0">
                <a:solidFill>
                  <a:srgbClr val="56B4C0">
                    <a:lumMod val="75000"/>
                  </a:srgbClr>
                </a:solidFill>
                <a:latin typeface="BNPP Sans" panose="02000000000000000000" charset="0"/>
                <a:cs typeface="Arial" panose="020B0604020202020204" pitchFamily="34" charset="0"/>
              </a:rPr>
              <a:t>29%</a:t>
            </a:r>
            <a:r>
              <a:rPr lang="en-GB" sz="1392" cap="all" dirty="0">
                <a:solidFill>
                  <a:srgbClr val="56B4C0">
                    <a:lumMod val="75000"/>
                  </a:srgbClr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094" dirty="0">
                <a:solidFill>
                  <a:srgbClr val="3C3C3C"/>
                </a:solidFill>
                <a:latin typeface="BNPP Sans Light" panose="02000503020000020004" charset="0"/>
              </a:rPr>
              <a:t>quote the implementation of alternative energy technologies among their main challenges for the next 3 years, closely followed by mitigating the increase of TCO (25%) and inducing more responsible driving (25%)</a:t>
            </a:r>
          </a:p>
        </p:txBody>
      </p:sp>
      <p:pic>
        <p:nvPicPr>
          <p:cNvPr id="35" name="Graphique 34">
            <a:extLst>
              <a:ext uri="{FF2B5EF4-FFF2-40B4-BE49-F238E27FC236}">
                <a16:creationId xmlns:a16="http://schemas.microsoft.com/office/drawing/2014/main" id="{0ABE0FF7-99AB-69C0-A49E-59FA90CF7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1493" y="1032964"/>
            <a:ext cx="493836" cy="236915"/>
          </a:xfrm>
          <a:prstGeom prst="rect">
            <a:avLst/>
          </a:prstGeom>
        </p:spPr>
      </p:pic>
      <p:pic>
        <p:nvPicPr>
          <p:cNvPr id="36" name="Graphique 35">
            <a:extLst>
              <a:ext uri="{FF2B5EF4-FFF2-40B4-BE49-F238E27FC236}">
                <a16:creationId xmlns:a16="http://schemas.microsoft.com/office/drawing/2014/main" id="{2331E082-224D-C94B-7C86-D22F84BA39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7825" y="4526133"/>
            <a:ext cx="438763" cy="315417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79F3E0F0-B886-0FDB-C1D6-E5D69F07E03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416" y="2880125"/>
            <a:ext cx="473301" cy="473301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6592AF1D-8561-5CD9-FBE2-FDC1872EF99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55310" y="870750"/>
            <a:ext cx="473300" cy="473300"/>
          </a:xfrm>
          <a:prstGeom prst="rect">
            <a:avLst/>
          </a:prstGeom>
        </p:spPr>
      </p:pic>
      <p:pic>
        <p:nvPicPr>
          <p:cNvPr id="39" name="Picture 4" descr="Mountain with flag on a peak. Leadership illustration. Success icon. Line design">
            <a:extLst>
              <a:ext uri="{FF2B5EF4-FFF2-40B4-BE49-F238E27FC236}">
                <a16:creationId xmlns:a16="http://schemas.microsoft.com/office/drawing/2014/main" id="{046E1347-8C39-F0B4-BE8A-4FB1435F78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3" t="11146" r="16307" b="21630"/>
          <a:stretch/>
        </p:blipFill>
        <p:spPr bwMode="auto">
          <a:xfrm>
            <a:off x="6465302" y="4557303"/>
            <a:ext cx="438763" cy="4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Espace réservé du texte 8">
            <a:extLst>
              <a:ext uri="{FF2B5EF4-FFF2-40B4-BE49-F238E27FC236}">
                <a16:creationId xmlns:a16="http://schemas.microsoft.com/office/drawing/2014/main" id="{C75F900E-80B7-C012-8FF1-A35ACA090A58}"/>
              </a:ext>
            </a:extLst>
          </p:cNvPr>
          <p:cNvSpPr txBox="1">
            <a:spLocks/>
          </p:cNvSpPr>
          <p:nvPr/>
        </p:nvSpPr>
        <p:spPr>
          <a:xfrm>
            <a:off x="7157669" y="4582988"/>
            <a:ext cx="4649344" cy="428451"/>
          </a:xfrm>
          <a:prstGeom prst="rect">
            <a:avLst/>
          </a:prstGeom>
        </p:spPr>
        <p:txBody>
          <a:bodyPr vert="horz" wrap="square" lIns="35770" tIns="0" rIns="3577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None/>
              <a:defRPr sz="1700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8642">
              <a:defRPr/>
            </a:pPr>
            <a:r>
              <a:rPr lang="en-US" sz="1392" dirty="0">
                <a:solidFill>
                  <a:srgbClr val="56B4C0">
                    <a:lumMod val="75000"/>
                  </a:srgbClr>
                </a:solidFill>
                <a:latin typeface="BNPP Sans" panose="02000000000000000000" charset="0"/>
                <a:cs typeface="Arial" panose="020B0604020202020204" pitchFamily="34" charset="0"/>
              </a:rPr>
              <a:t>A strong commitment to decarbonization, but a persisting challenge to electrify fleets</a:t>
            </a:r>
            <a:endParaRPr lang="en-GB" sz="1392" dirty="0">
              <a:solidFill>
                <a:srgbClr val="56B4C0">
                  <a:lumMod val="75000"/>
                </a:srgbClr>
              </a:solidFill>
              <a:latin typeface="BNPP Sans" panose="02000000000000000000" charset="0"/>
            </a:endParaRPr>
          </a:p>
        </p:txBody>
      </p:sp>
      <p:cxnSp>
        <p:nvCxnSpPr>
          <p:cNvPr id="41" name="Connecteur droit 73">
            <a:extLst>
              <a:ext uri="{FF2B5EF4-FFF2-40B4-BE49-F238E27FC236}">
                <a16:creationId xmlns:a16="http://schemas.microsoft.com/office/drawing/2014/main" id="{02C348C6-22A1-3A5A-7E07-8D55956404DB}"/>
              </a:ext>
            </a:extLst>
          </p:cNvPr>
          <p:cNvCxnSpPr>
            <a:cxnSpLocks/>
          </p:cNvCxnSpPr>
          <p:nvPr/>
        </p:nvCxnSpPr>
        <p:spPr>
          <a:xfrm>
            <a:off x="7158964" y="2991330"/>
            <a:ext cx="1324224" cy="0"/>
          </a:xfrm>
          <a:prstGeom prst="line">
            <a:avLst/>
          </a:prstGeom>
          <a:noFill/>
          <a:ln w="6350" cap="flat" cmpd="sng" algn="ctr">
            <a:solidFill>
              <a:srgbClr val="F0AD06"/>
            </a:solidFill>
            <a:prstDash val="solid"/>
            <a:miter lim="800000"/>
          </a:ln>
          <a:effectLst/>
        </p:spPr>
      </p:cxnSp>
      <p:sp>
        <p:nvSpPr>
          <p:cNvPr id="44" name="Espace réservé du texte 8">
            <a:extLst>
              <a:ext uri="{FF2B5EF4-FFF2-40B4-BE49-F238E27FC236}">
                <a16:creationId xmlns:a16="http://schemas.microsoft.com/office/drawing/2014/main" id="{EA03F0A5-5A3E-C967-15A0-4F547BC12A1D}"/>
              </a:ext>
            </a:extLst>
          </p:cNvPr>
          <p:cNvSpPr txBox="1">
            <a:spLocks/>
          </p:cNvSpPr>
          <p:nvPr/>
        </p:nvSpPr>
        <p:spPr>
          <a:xfrm>
            <a:off x="7122990" y="2533178"/>
            <a:ext cx="4650420" cy="430887"/>
          </a:xfrm>
          <a:prstGeom prst="rect">
            <a:avLst/>
          </a:prstGeom>
        </p:spPr>
        <p:txBody>
          <a:bodyPr vert="horz" wrap="square" lIns="35778" tIns="0" rIns="35778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None/>
              <a:defRPr sz="1700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3644">
              <a:defRPr/>
            </a:pPr>
            <a:r>
              <a:rPr lang="en-US" sz="1400" dirty="0">
                <a:solidFill>
                  <a:srgbClr val="F0AD06"/>
                </a:solidFill>
                <a:latin typeface="BNPP Sans" panose="02000000000000000000" charset="0"/>
                <a:cs typeface="Arial" panose="020B0604020202020204" pitchFamily="34" charset="0"/>
              </a:rPr>
              <a:t>A significant commitment to employee mobility by GREEK companies, Driven by CSR policies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45759886-CE9C-AC6B-9337-D8C07CB7150E}"/>
              </a:ext>
            </a:extLst>
          </p:cNvPr>
          <p:cNvSpPr txBox="1"/>
          <p:nvPr/>
        </p:nvSpPr>
        <p:spPr>
          <a:xfrm>
            <a:off x="7133033" y="3035110"/>
            <a:ext cx="2306301" cy="1301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08824">
              <a:defRPr/>
            </a:pPr>
            <a:r>
              <a:rPr lang="en-GB" sz="2386" b="1" cap="all" dirty="0">
                <a:solidFill>
                  <a:srgbClr val="F0AD06"/>
                </a:solidFill>
                <a:latin typeface="BNPP Sans" panose="02000000000000000000" charset="0"/>
                <a:cs typeface="Arial" panose="020B0604020202020204" pitchFamily="34" charset="0"/>
              </a:rPr>
              <a:t>39% </a:t>
            </a:r>
            <a:r>
              <a:rPr lang="en-US" sz="1094" dirty="0">
                <a:solidFill>
                  <a:srgbClr val="3C3C3C"/>
                </a:solidFill>
                <a:latin typeface="BNPP Sans Light" panose="02000503020000020004" charset="0"/>
              </a:rPr>
              <a:t>have already implemented car sharing or are considering to do so, confirming its position as one of the most attractive mobility options for companies in Greece</a:t>
            </a:r>
          </a:p>
        </p:txBody>
      </p:sp>
      <p:pic>
        <p:nvPicPr>
          <p:cNvPr id="52" name="Graphique 51">
            <a:extLst>
              <a:ext uri="{FF2B5EF4-FFF2-40B4-BE49-F238E27FC236}">
                <a16:creationId xmlns:a16="http://schemas.microsoft.com/office/drawing/2014/main" id="{1B56386A-F148-69B1-F1B8-BDDFE4CEBF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13769" y="2598991"/>
            <a:ext cx="500372" cy="29659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213CFE6-3F39-8FF2-ABA6-42CE181AD53B}"/>
              </a:ext>
            </a:extLst>
          </p:cNvPr>
          <p:cNvSpPr txBox="1"/>
          <p:nvPr/>
        </p:nvSpPr>
        <p:spPr>
          <a:xfrm>
            <a:off x="9481050" y="3050292"/>
            <a:ext cx="2605185" cy="96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08824">
              <a:defRPr/>
            </a:pPr>
            <a:r>
              <a:rPr lang="en-GB" sz="2386" b="1" cap="all" dirty="0">
                <a:solidFill>
                  <a:srgbClr val="F0AD06"/>
                </a:solidFill>
                <a:latin typeface="BNPP Sans" panose="02000000000000000000" charset="0"/>
                <a:cs typeface="Arial" panose="020B0604020202020204" pitchFamily="34" charset="0"/>
              </a:rPr>
              <a:t>48% </a:t>
            </a:r>
            <a:r>
              <a:rPr lang="en-GB" sz="1094" dirty="0">
                <a:solidFill>
                  <a:srgbClr val="3C3C3C"/>
                </a:solidFill>
                <a:latin typeface="BNPP Sans Light" panose="02000503020000020004" charset="0"/>
              </a:rPr>
              <a:t>to </a:t>
            </a:r>
            <a:r>
              <a:rPr lang="en-GB" sz="2386" b="1" cap="all" dirty="0">
                <a:solidFill>
                  <a:srgbClr val="F0AD06"/>
                </a:solidFill>
                <a:latin typeface="BNPP Sans" panose="02000000000000000000" charset="0"/>
                <a:cs typeface="Arial" panose="020B0604020202020204" pitchFamily="34" charset="0"/>
              </a:rPr>
              <a:t>51% </a:t>
            </a:r>
            <a:r>
              <a:rPr lang="en-US" sz="1094" dirty="0">
                <a:solidFill>
                  <a:srgbClr val="3C3C3C"/>
                </a:solidFill>
                <a:latin typeface="BNPP Sans Light" panose="02000503020000020004" charset="0"/>
              </a:rPr>
              <a:t>quote </a:t>
            </a:r>
            <a:br>
              <a:rPr lang="en-US" sz="1094" dirty="0">
                <a:solidFill>
                  <a:srgbClr val="3C3C3C"/>
                </a:solidFill>
                <a:latin typeface="BNPP Sans Light" panose="02000503020000020004" charset="0"/>
              </a:rPr>
            </a:br>
            <a:r>
              <a:rPr lang="en-US" sz="1094" dirty="0">
                <a:solidFill>
                  <a:srgbClr val="3C3C3C"/>
                </a:solidFill>
                <a:latin typeface="BNPP Sans Light" panose="02000503020000020004" charset="0"/>
              </a:rPr>
              <a:t>compliance with CSR among their key motivations to implement mobility solutions and policies.</a:t>
            </a:r>
          </a:p>
        </p:txBody>
      </p:sp>
    </p:spTree>
    <p:extLst>
      <p:ext uri="{BB962C8B-B14F-4D97-AF65-F5344CB8AC3E}">
        <p14:creationId xmlns:p14="http://schemas.microsoft.com/office/powerpoint/2010/main" val="2423645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Voitures dans un parking">
            <a:extLst>
              <a:ext uri="{FF2B5EF4-FFF2-40B4-BE49-F238E27FC236}">
                <a16:creationId xmlns:a16="http://schemas.microsoft.com/office/drawing/2014/main" id="{8A05DE51-79B6-C82F-92E4-D29596232D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0" y="0"/>
            <a:ext cx="12122150" cy="4889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A9C86C-FC3E-4D39-7A72-D373825CCAF6}"/>
              </a:ext>
            </a:extLst>
          </p:cNvPr>
          <p:cNvSpPr/>
          <p:nvPr/>
        </p:nvSpPr>
        <p:spPr>
          <a:xfrm>
            <a:off x="1173786" y="177800"/>
            <a:ext cx="4183304" cy="5130800"/>
          </a:xfrm>
          <a:prstGeom prst="rect">
            <a:avLst/>
          </a:pr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3C4D0FA-9E01-EE16-92E5-25F313A8DA21}"/>
              </a:ext>
            </a:extLst>
          </p:cNvPr>
          <p:cNvSpPr txBox="1">
            <a:spLocks/>
          </p:cNvSpPr>
          <p:nvPr/>
        </p:nvSpPr>
        <p:spPr>
          <a:xfrm>
            <a:off x="1194749" y="2093632"/>
            <a:ext cx="4162341" cy="7907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1670" rtl="0" eaLnBrk="1" latinLnBrk="0" hangingPunct="1">
              <a:spcBef>
                <a:spcPct val="0"/>
              </a:spcBef>
              <a:buNone/>
              <a:defRPr sz="29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0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" panose="02000000000000000000" charset="0"/>
                <a:ea typeface="+mj-ea"/>
                <a:cs typeface="Arial" panose="020B0604020202020204" pitchFamily="34" charset="0"/>
              </a:rPr>
              <a:t>Fleet Characteristics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398457C-98B5-22B6-E476-CC29B3FE775E}"/>
              </a:ext>
            </a:extLst>
          </p:cNvPr>
          <p:cNvSpPr txBox="1">
            <a:spLocks/>
          </p:cNvSpPr>
          <p:nvPr/>
        </p:nvSpPr>
        <p:spPr>
          <a:xfrm>
            <a:off x="1686242" y="595032"/>
            <a:ext cx="2739708" cy="7907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1670" rtl="0" eaLnBrk="1" latinLnBrk="0" hangingPunct="1">
              <a:spcBef>
                <a:spcPct val="0"/>
              </a:spcBef>
              <a:buNone/>
              <a:defRPr sz="29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9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/>
                <a:ea typeface="+mj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E13AB8-C975-B6FC-B4A3-4B665136E45B}"/>
              </a:ext>
            </a:extLst>
          </p:cNvPr>
          <p:cNvSpPr/>
          <p:nvPr/>
        </p:nvSpPr>
        <p:spPr>
          <a:xfrm>
            <a:off x="1173784" y="3644900"/>
            <a:ext cx="4183303" cy="1663700"/>
          </a:xfrm>
          <a:prstGeom prst="rect">
            <a:avLst/>
          </a:prstGeom>
          <a:solidFill>
            <a:srgbClr val="00685E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A691FE0-C554-FDA7-DE92-8F58BED4624C}"/>
              </a:ext>
            </a:extLst>
          </p:cNvPr>
          <p:cNvSpPr txBox="1"/>
          <p:nvPr/>
        </p:nvSpPr>
        <p:spPr>
          <a:xfrm>
            <a:off x="1429842" y="3847904"/>
            <a:ext cx="3252509" cy="133339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defTabSz="1085415"/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What are the key characteristics of fleets?</a:t>
            </a:r>
          </a:p>
        </p:txBody>
      </p:sp>
    </p:spTree>
    <p:extLst>
      <p:ext uri="{BB962C8B-B14F-4D97-AF65-F5344CB8AC3E}">
        <p14:creationId xmlns:p14="http://schemas.microsoft.com/office/powerpoint/2010/main" val="3131483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Top Corners Rounded 20">
            <a:extLst>
              <a:ext uri="{FF2B5EF4-FFF2-40B4-BE49-F238E27FC236}">
                <a16:creationId xmlns:a16="http://schemas.microsoft.com/office/drawing/2014/main" id="{DDB67C58-72C8-FC69-559D-BB0EEFED58E1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ous-titre 34">
            <a:extLst>
              <a:ext uri="{FF2B5EF4-FFF2-40B4-BE49-F238E27FC236}">
                <a16:creationId xmlns:a16="http://schemas.microsoft.com/office/drawing/2014/main" id="{9C86DE5E-6DE5-618D-28C2-E99BF32183A0}"/>
              </a:ext>
            </a:extLst>
          </p:cNvPr>
          <p:cNvSpPr txBox="1">
            <a:spLocks/>
          </p:cNvSpPr>
          <p:nvPr/>
        </p:nvSpPr>
        <p:spPr>
          <a:xfrm>
            <a:off x="377722" y="127594"/>
            <a:ext cx="6659406" cy="358673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120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 pitchFamily="2" charset="0"/>
                <a:ea typeface="+mn-ea"/>
                <a:cs typeface="+mn-cs"/>
              </a:rPr>
              <a:t>Fleet Characteristics key insights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06817EB2-237C-F482-AF00-5AE9ED61B53B}"/>
              </a:ext>
            </a:extLst>
          </p:cNvPr>
          <p:cNvSpPr txBox="1">
            <a:spLocks/>
          </p:cNvSpPr>
          <p:nvPr/>
        </p:nvSpPr>
        <p:spPr>
          <a:xfrm>
            <a:off x="508377" y="1081781"/>
            <a:ext cx="11152752" cy="1152880"/>
          </a:xfrm>
          <a:prstGeom prst="rect">
            <a:avLst/>
          </a:prstGeom>
        </p:spPr>
        <p:txBody>
          <a:bodyPr vert="horz" wrap="square" lIns="35770" tIns="0" rIns="3577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8642">
              <a:spcBef>
                <a:spcPts val="199"/>
              </a:spcBef>
              <a:spcAft>
                <a:spcPts val="0"/>
              </a:spcAft>
              <a:defRPr/>
            </a:pP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For 2025, most Greek companies remain confident about the future of their fleets</a:t>
            </a:r>
          </a:p>
          <a:p>
            <a:pPr lvl="3" defTabSz="908642">
              <a:spcBef>
                <a:spcPts val="199"/>
              </a:spcBef>
              <a:defRPr/>
            </a:pP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92% 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of companies anticipate that their fleets will either remain stable or grow over the next three years (rather steady for the past two years and consistent with the European average), with 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44% 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expecting growth (still far above the 24% European average), showing a high level of confidence.</a:t>
            </a:r>
          </a:p>
          <a:p>
            <a:pPr lvl="3" defTabSz="908642">
              <a:spcBef>
                <a:spcPts val="199"/>
              </a:spcBef>
              <a:defRPr/>
            </a:pP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This trend is consistent across vehicle types (passenger cars and light commercial vehicles), but Large companies seem more optimistic this year, especially for passenger cars.</a:t>
            </a:r>
          </a:p>
        </p:txBody>
      </p:sp>
      <p:cxnSp>
        <p:nvCxnSpPr>
          <p:cNvPr id="3" name="Connecteur droit 13">
            <a:extLst>
              <a:ext uri="{FF2B5EF4-FFF2-40B4-BE49-F238E27FC236}">
                <a16:creationId xmlns:a16="http://schemas.microsoft.com/office/drawing/2014/main" id="{0C74CDC9-A51D-DBA9-913D-70D3A380FC8C}"/>
              </a:ext>
            </a:extLst>
          </p:cNvPr>
          <p:cNvCxnSpPr>
            <a:cxnSpLocks/>
          </p:cNvCxnSpPr>
          <p:nvPr/>
        </p:nvCxnSpPr>
        <p:spPr>
          <a:xfrm>
            <a:off x="339443" y="1121281"/>
            <a:ext cx="0" cy="868129"/>
          </a:xfrm>
          <a:prstGeom prst="line">
            <a:avLst/>
          </a:prstGeom>
          <a:noFill/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cxnSp>
        <p:nvCxnSpPr>
          <p:cNvPr id="4" name="Connecteur droit 15">
            <a:extLst>
              <a:ext uri="{FF2B5EF4-FFF2-40B4-BE49-F238E27FC236}">
                <a16:creationId xmlns:a16="http://schemas.microsoft.com/office/drawing/2014/main" id="{1C5FE31F-07F3-3791-AC82-AC96BDC1F8C1}"/>
              </a:ext>
            </a:extLst>
          </p:cNvPr>
          <p:cNvCxnSpPr>
            <a:cxnSpLocks/>
          </p:cNvCxnSpPr>
          <p:nvPr/>
        </p:nvCxnSpPr>
        <p:spPr>
          <a:xfrm>
            <a:off x="339443" y="2636628"/>
            <a:ext cx="0" cy="1018091"/>
          </a:xfrm>
          <a:prstGeom prst="line">
            <a:avLst/>
          </a:prstGeom>
          <a:noFill/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4C050FF9-1C3D-E993-30AD-64FEB1C04609}"/>
              </a:ext>
            </a:extLst>
          </p:cNvPr>
          <p:cNvSpPr txBox="1">
            <a:spLocks/>
          </p:cNvSpPr>
          <p:nvPr/>
        </p:nvSpPr>
        <p:spPr>
          <a:xfrm>
            <a:off x="508376" y="2624180"/>
            <a:ext cx="11152752" cy="1030539"/>
          </a:xfrm>
          <a:prstGeom prst="rect">
            <a:avLst/>
          </a:prstGeom>
        </p:spPr>
        <p:txBody>
          <a:bodyPr vert="horz" wrap="square" lIns="35770" tIns="0" rIns="3577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8642">
              <a:spcBef>
                <a:spcPts val="199"/>
              </a:spcBef>
              <a:spcAft>
                <a:spcPts val="0"/>
              </a:spcAft>
              <a:defRPr/>
            </a:pP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Fleet growth remains primarily driven by business development</a:t>
            </a:r>
          </a:p>
          <a:p>
            <a:pPr defTabSz="908642">
              <a:spcBef>
                <a:spcPts val="199"/>
              </a:spcBef>
              <a:spcAft>
                <a:spcPts val="0"/>
              </a:spcAft>
              <a:defRPr/>
            </a:pP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72% 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of Greek companies expecting fleet growth quote business development as the primary reason, consistently with the European trend. </a:t>
            </a:r>
          </a:p>
          <a:p>
            <a:pPr defTabSz="908642">
              <a:spcBef>
                <a:spcPts val="199"/>
              </a:spcBef>
              <a:spcAft>
                <a:spcPts val="0"/>
              </a:spcAft>
              <a:defRPr/>
            </a:pP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HR-related needs (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51%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) remain a strong driver for fleet growth, slightly above the European benchmark, followed by plans to offer shared vehicles (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33%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) and plans to offer vehicles to employees previously ineligible for company cars (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26%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).</a:t>
            </a:r>
          </a:p>
        </p:txBody>
      </p:sp>
      <p:cxnSp>
        <p:nvCxnSpPr>
          <p:cNvPr id="12" name="Connecteur droit 15">
            <a:extLst>
              <a:ext uri="{FF2B5EF4-FFF2-40B4-BE49-F238E27FC236}">
                <a16:creationId xmlns:a16="http://schemas.microsoft.com/office/drawing/2014/main" id="{BAEFC874-684C-7CF7-6740-EE89F23D0164}"/>
              </a:ext>
            </a:extLst>
          </p:cNvPr>
          <p:cNvCxnSpPr>
            <a:cxnSpLocks/>
          </p:cNvCxnSpPr>
          <p:nvPr/>
        </p:nvCxnSpPr>
        <p:spPr>
          <a:xfrm>
            <a:off x="339443" y="4145571"/>
            <a:ext cx="0" cy="1066972"/>
          </a:xfrm>
          <a:prstGeom prst="line">
            <a:avLst/>
          </a:prstGeom>
          <a:noFill/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30E63E5A-D312-D67A-3A56-99688E21830A}"/>
              </a:ext>
            </a:extLst>
          </p:cNvPr>
          <p:cNvSpPr txBox="1">
            <a:spLocks/>
          </p:cNvSpPr>
          <p:nvPr/>
        </p:nvSpPr>
        <p:spPr>
          <a:xfrm>
            <a:off x="508376" y="4133122"/>
            <a:ext cx="11152752" cy="1326517"/>
          </a:xfrm>
          <a:prstGeom prst="rect">
            <a:avLst/>
          </a:prstGeom>
        </p:spPr>
        <p:txBody>
          <a:bodyPr vert="horz" wrap="square" lIns="35770" tIns="0" rIns="3577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8642">
              <a:spcBef>
                <a:spcPts val="199"/>
              </a:spcBef>
              <a:spcAft>
                <a:spcPts val="0"/>
              </a:spcAft>
              <a:defRPr/>
            </a:pP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Greece remains well above the European average for the use of second-hand vehicles</a:t>
            </a:r>
          </a:p>
          <a:p>
            <a:pPr lvl="3" defTabSz="908642">
              <a:spcBef>
                <a:spcPts val="199"/>
              </a:spcBef>
              <a:defRPr/>
            </a:pP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68% 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of Greek companies already include second-hand vehicles (39% at European level), and an additional 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25% 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are considering doing so in the next 3 years. </a:t>
            </a:r>
          </a:p>
          <a:p>
            <a:pPr lvl="3" defTabSz="908642">
              <a:spcBef>
                <a:spcPts val="199"/>
              </a:spcBef>
              <a:defRPr/>
            </a:pP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This trend is slightly stronger in Medium companies, and penetration of second-hand vehicles is much higher for LCVs (51%) than for Passenger cars (34%) – a Greek specificity compared to other markets.</a:t>
            </a:r>
          </a:p>
          <a:p>
            <a:pPr lvl="3" defTabSz="908642">
              <a:spcBef>
                <a:spcPts val="199"/>
              </a:spcBef>
              <a:defRPr/>
            </a:pP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Second-hand passenger cars are mainly used as pool cars (64%), but also for benefit drivers (49%), once again a pattern more specific to Greece. </a:t>
            </a:r>
          </a:p>
          <a:p>
            <a:pPr lvl="3" defTabSz="908642">
              <a:spcBef>
                <a:spcPts val="199"/>
              </a:spcBef>
              <a:defRPr/>
            </a:pPr>
            <a:endParaRPr lang="en-US" sz="1193" dirty="0">
              <a:solidFill>
                <a:srgbClr val="3C3C3C"/>
              </a:solidFill>
              <a:latin typeface="BNPP Sans Light" panose="0200050302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235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Portefeuilles miniatures en 3D">
            <a:extLst>
              <a:ext uri="{FF2B5EF4-FFF2-40B4-BE49-F238E27FC236}">
                <a16:creationId xmlns:a16="http://schemas.microsoft.com/office/drawing/2014/main" id="{51ABF2E9-FFB1-5223-60A1-0F602EDB3F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22150" cy="4889500"/>
          </a:xfrm>
          <a:prstGeom prst="rect">
            <a:avLst/>
          </a:prstGeom>
        </p:spPr>
      </p:pic>
      <p:pic>
        <p:nvPicPr>
          <p:cNvPr id="3" name="Image 2" descr="Portefeuilles miniatures en 3D">
            <a:extLst>
              <a:ext uri="{FF2B5EF4-FFF2-40B4-BE49-F238E27FC236}">
                <a16:creationId xmlns:a16="http://schemas.microsoft.com/office/drawing/2014/main" id="{8A05DE51-79B6-C82F-92E4-D29596232D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7246" y="0"/>
            <a:ext cx="10134904" cy="4889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A9C86C-FC3E-4D39-7A72-D373825CCAF6}"/>
              </a:ext>
            </a:extLst>
          </p:cNvPr>
          <p:cNvSpPr/>
          <p:nvPr/>
        </p:nvSpPr>
        <p:spPr>
          <a:xfrm>
            <a:off x="1295401" y="177800"/>
            <a:ext cx="3371850" cy="5130800"/>
          </a:xfrm>
          <a:prstGeom prst="rect">
            <a:avLst/>
          </a:prstGeom>
          <a:solidFill>
            <a:schemeClr val="accent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3C4D0FA-9E01-EE16-92E5-25F313A8DA21}"/>
              </a:ext>
            </a:extLst>
          </p:cNvPr>
          <p:cNvSpPr txBox="1">
            <a:spLocks/>
          </p:cNvSpPr>
          <p:nvPr/>
        </p:nvSpPr>
        <p:spPr>
          <a:xfrm>
            <a:off x="1686242" y="2093632"/>
            <a:ext cx="2739708" cy="7907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1670" rtl="0" eaLnBrk="1" latinLnBrk="0" hangingPunct="1">
              <a:spcBef>
                <a:spcPct val="0"/>
              </a:spcBef>
              <a:buNone/>
              <a:defRPr sz="29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0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" panose="02000000000000000000" charset="0"/>
                <a:ea typeface="+mj-ea"/>
                <a:cs typeface="Arial" panose="020B0604020202020204" pitchFamily="34" charset="0"/>
              </a:rPr>
              <a:t>Financing methods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398457C-98B5-22B6-E476-CC29B3FE775E}"/>
              </a:ext>
            </a:extLst>
          </p:cNvPr>
          <p:cNvSpPr txBox="1">
            <a:spLocks/>
          </p:cNvSpPr>
          <p:nvPr/>
        </p:nvSpPr>
        <p:spPr>
          <a:xfrm>
            <a:off x="1686242" y="595032"/>
            <a:ext cx="2739708" cy="7907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1670" rtl="0" eaLnBrk="1" latinLnBrk="0" hangingPunct="1">
              <a:spcBef>
                <a:spcPct val="0"/>
              </a:spcBef>
              <a:buNone/>
              <a:defRPr sz="29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9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/>
                <a:ea typeface="+mj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E13AB8-C975-B6FC-B4A3-4B665136E45B}"/>
              </a:ext>
            </a:extLst>
          </p:cNvPr>
          <p:cNvSpPr/>
          <p:nvPr/>
        </p:nvSpPr>
        <p:spPr>
          <a:xfrm>
            <a:off x="1295400" y="3644900"/>
            <a:ext cx="3371849" cy="1663700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A691FE0-C554-FDA7-DE92-8F58BED4624C}"/>
              </a:ext>
            </a:extLst>
          </p:cNvPr>
          <p:cNvSpPr txBox="1"/>
          <p:nvPr/>
        </p:nvSpPr>
        <p:spPr>
          <a:xfrm>
            <a:off x="1539260" y="3847904"/>
            <a:ext cx="3033673" cy="133339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l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 ExtraBold" pitchFamily="50" charset="0"/>
                <a:ea typeface="+mn-ea"/>
                <a:cs typeface="Arial"/>
              </a:rPr>
              <a:t>How do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 ExtraBold" pitchFamily="50" charset="0"/>
                <a:ea typeface="+mn-ea"/>
                <a:cs typeface="Arial"/>
              </a:rPr>
              <a:t>companies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 ExtraBold" pitchFamily="50" charset="0"/>
                <a:ea typeface="+mn-ea"/>
                <a:cs typeface="Arial"/>
              </a:rPr>
              <a:t> finance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 ExtraBold" pitchFamily="50" charset="0"/>
                <a:ea typeface="+mn-ea"/>
                <a:cs typeface="Arial"/>
              </a:rPr>
              <a:t>their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 ExtraBold" pitchFamily="50" charset="0"/>
                <a:ea typeface="+mn-ea"/>
                <a:cs typeface="Arial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 ExtraBold" pitchFamily="50" charset="0"/>
                <a:ea typeface="+mn-ea"/>
                <a:cs typeface="Arial"/>
              </a:rPr>
              <a:t>fleets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 ExtraBold" pitchFamily="50" charset="0"/>
                <a:ea typeface="+mn-ea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1524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Top Corners Rounded 20">
            <a:extLst>
              <a:ext uri="{FF2B5EF4-FFF2-40B4-BE49-F238E27FC236}">
                <a16:creationId xmlns:a16="http://schemas.microsoft.com/office/drawing/2014/main" id="{DDB67C58-72C8-FC69-559D-BB0EEFED58E1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ous-titre 34">
            <a:extLst>
              <a:ext uri="{FF2B5EF4-FFF2-40B4-BE49-F238E27FC236}">
                <a16:creationId xmlns:a16="http://schemas.microsoft.com/office/drawing/2014/main" id="{9C86DE5E-6DE5-618D-28C2-E99BF32183A0}"/>
              </a:ext>
            </a:extLst>
          </p:cNvPr>
          <p:cNvSpPr txBox="1">
            <a:spLocks/>
          </p:cNvSpPr>
          <p:nvPr/>
        </p:nvSpPr>
        <p:spPr>
          <a:xfrm>
            <a:off x="377722" y="127594"/>
            <a:ext cx="6659406" cy="358673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120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 pitchFamily="2" charset="0"/>
                <a:ea typeface="+mn-ea"/>
                <a:cs typeface="+mn-cs"/>
              </a:rPr>
              <a:t>FINANCING METHODS key insights</a:t>
            </a:r>
          </a:p>
        </p:txBody>
      </p:sp>
      <p:cxnSp>
        <p:nvCxnSpPr>
          <p:cNvPr id="2" name="Connecteur droit 13">
            <a:extLst>
              <a:ext uri="{FF2B5EF4-FFF2-40B4-BE49-F238E27FC236}">
                <a16:creationId xmlns:a16="http://schemas.microsoft.com/office/drawing/2014/main" id="{77EDD25E-9818-93B1-430B-919A3CBC917A}"/>
              </a:ext>
            </a:extLst>
          </p:cNvPr>
          <p:cNvCxnSpPr>
            <a:cxnSpLocks/>
          </p:cNvCxnSpPr>
          <p:nvPr/>
        </p:nvCxnSpPr>
        <p:spPr>
          <a:xfrm>
            <a:off x="303454" y="1178247"/>
            <a:ext cx="0" cy="1312761"/>
          </a:xfrm>
          <a:prstGeom prst="line">
            <a:avLst/>
          </a:prstGeom>
          <a:noFill/>
          <a:ln w="6350" cap="flat" cmpd="sng" algn="ctr">
            <a:solidFill>
              <a:schemeClr val="accent5"/>
            </a:solidFill>
            <a:prstDash val="solid"/>
            <a:miter lim="800000"/>
          </a:ln>
          <a:effectLst/>
        </p:spPr>
      </p:cxn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455501B0-97E0-76BD-D065-38333BC731B9}"/>
              </a:ext>
            </a:extLst>
          </p:cNvPr>
          <p:cNvSpPr txBox="1">
            <a:spLocks/>
          </p:cNvSpPr>
          <p:nvPr/>
        </p:nvSpPr>
        <p:spPr>
          <a:xfrm>
            <a:off x="544369" y="1154552"/>
            <a:ext cx="10926914" cy="1336456"/>
          </a:xfrm>
          <a:prstGeom prst="rect">
            <a:avLst/>
          </a:prstGeom>
        </p:spPr>
        <p:txBody>
          <a:bodyPr vert="horz" wrap="square" lIns="35770" tIns="0" rIns="3577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8642">
              <a:spcBef>
                <a:spcPts val="199"/>
              </a:spcBef>
              <a:spcAft>
                <a:spcPts val="0"/>
              </a:spcAft>
              <a:defRPr/>
            </a:pPr>
            <a:r>
              <a:rPr lang="en-US" sz="1591" dirty="0">
                <a:solidFill>
                  <a:srgbClr val="EF7B5B"/>
                </a:solidFill>
                <a:latin typeface="BNPP Sans" panose="02000000000000000000" charset="0"/>
              </a:rPr>
              <a:t>Operational leasing / Full-service leasing remains ahead of Financial leasing as the main financing method for Greek companies</a:t>
            </a:r>
            <a:endParaRPr lang="en-US" sz="1392" dirty="0">
              <a:solidFill>
                <a:srgbClr val="EF7B5B"/>
              </a:solidFill>
              <a:latin typeface="BNPP Sans" panose="02000000000000000000" charset="0"/>
            </a:endParaRPr>
          </a:p>
          <a:p>
            <a:pPr lvl="3" defTabSz="908642">
              <a:spcBef>
                <a:spcPts val="199"/>
              </a:spcBef>
              <a:defRPr/>
            </a:pPr>
            <a:r>
              <a:rPr lang="en-US" sz="1591" dirty="0">
                <a:solidFill>
                  <a:srgbClr val="EF7B5B"/>
                </a:solidFill>
                <a:latin typeface="BNPP Sans" panose="02000000000000000000" charset="0"/>
              </a:rPr>
              <a:t>23% 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use Operational leasing as main financing method for their fleets (following a slight downward trend since 2023), below Outright purchase (48%, up 10 points vs 2023) but ahead of Financial leasing (17%, down 6 points vs 2023). </a:t>
            </a:r>
          </a:p>
          <a:p>
            <a:pPr lvl="3" defTabSz="908642">
              <a:spcBef>
                <a:spcPts val="199"/>
              </a:spcBef>
              <a:defRPr/>
            </a:pP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The penetration rate of Operational leasing remains slightly below the European average (27%) but is rather consistent across company sizes, still slightly more used for Passenger cars (26%) than for LCVs (19%).</a:t>
            </a:r>
          </a:p>
        </p:txBody>
      </p:sp>
      <p:cxnSp>
        <p:nvCxnSpPr>
          <p:cNvPr id="4" name="Connecteur droit 13">
            <a:extLst>
              <a:ext uri="{FF2B5EF4-FFF2-40B4-BE49-F238E27FC236}">
                <a16:creationId xmlns:a16="http://schemas.microsoft.com/office/drawing/2014/main" id="{DAD766DE-9C10-2181-B8D1-CC3D5075D933}"/>
              </a:ext>
            </a:extLst>
          </p:cNvPr>
          <p:cNvCxnSpPr>
            <a:cxnSpLocks/>
          </p:cNvCxnSpPr>
          <p:nvPr/>
        </p:nvCxnSpPr>
        <p:spPr>
          <a:xfrm>
            <a:off x="303454" y="2933899"/>
            <a:ext cx="0" cy="700798"/>
          </a:xfrm>
          <a:prstGeom prst="line">
            <a:avLst/>
          </a:prstGeom>
          <a:noFill/>
          <a:ln w="6350" cap="flat" cmpd="sng" algn="ctr">
            <a:solidFill>
              <a:schemeClr val="accent5"/>
            </a:solidFill>
            <a:prstDash val="solid"/>
            <a:miter lim="800000"/>
          </a:ln>
          <a:effectLst/>
        </p:spPr>
      </p:cxn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0B185B1-CB4D-7C72-2E7D-68C4064DED59}"/>
              </a:ext>
            </a:extLst>
          </p:cNvPr>
          <p:cNvSpPr txBox="1">
            <a:spLocks/>
          </p:cNvSpPr>
          <p:nvPr/>
        </p:nvSpPr>
        <p:spPr>
          <a:xfrm>
            <a:off x="544369" y="2910203"/>
            <a:ext cx="10926914" cy="724494"/>
          </a:xfrm>
          <a:prstGeom prst="rect">
            <a:avLst/>
          </a:prstGeom>
        </p:spPr>
        <p:txBody>
          <a:bodyPr vert="horz" wrap="square" lIns="35770" tIns="0" rIns="3577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8642">
              <a:spcBef>
                <a:spcPts val="199"/>
              </a:spcBef>
              <a:spcAft>
                <a:spcPts val="0"/>
              </a:spcAft>
              <a:defRPr/>
            </a:pPr>
            <a:r>
              <a:rPr lang="en-US" sz="1591" dirty="0">
                <a:solidFill>
                  <a:srgbClr val="EF7B5B"/>
                </a:solidFill>
                <a:latin typeface="BNPP Sans" panose="02000000000000000000" charset="0"/>
              </a:rPr>
              <a:t>The growth potential for Operational leasing remains strong and consistent across company sizes</a:t>
            </a:r>
          </a:p>
          <a:p>
            <a:pPr lvl="3" defTabSz="908642">
              <a:spcBef>
                <a:spcPts val="199"/>
              </a:spcBef>
              <a:defRPr/>
            </a:pPr>
            <a:r>
              <a:rPr lang="en-US" sz="1591" dirty="0">
                <a:solidFill>
                  <a:srgbClr val="EF7B5B"/>
                </a:solidFill>
                <a:latin typeface="BNPP Sans" panose="02000000000000000000" charset="0"/>
              </a:rPr>
              <a:t>49% 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of Greek companies are considering either introducing full-service leasing or expanding it (stable vs 2024), above the European average (36%). </a:t>
            </a:r>
          </a:p>
          <a:p>
            <a:pPr lvl="3" defTabSz="908642">
              <a:spcBef>
                <a:spcPts val="199"/>
              </a:spcBef>
              <a:defRPr/>
            </a:pP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Large companies are slightly more likely than smaller companies to adopt or expand full-service leasing.</a:t>
            </a:r>
          </a:p>
        </p:txBody>
      </p:sp>
      <p:cxnSp>
        <p:nvCxnSpPr>
          <p:cNvPr id="10" name="Connecteur droit 13">
            <a:extLst>
              <a:ext uri="{FF2B5EF4-FFF2-40B4-BE49-F238E27FC236}">
                <a16:creationId xmlns:a16="http://schemas.microsoft.com/office/drawing/2014/main" id="{F91FADE4-91BE-3785-840E-666EBC70FD56}"/>
              </a:ext>
            </a:extLst>
          </p:cNvPr>
          <p:cNvCxnSpPr>
            <a:cxnSpLocks/>
          </p:cNvCxnSpPr>
          <p:nvPr/>
        </p:nvCxnSpPr>
        <p:spPr>
          <a:xfrm>
            <a:off x="303454" y="4028442"/>
            <a:ext cx="0" cy="700798"/>
          </a:xfrm>
          <a:prstGeom prst="line">
            <a:avLst/>
          </a:prstGeom>
          <a:noFill/>
          <a:ln w="6350" cap="flat" cmpd="sng" algn="ctr">
            <a:solidFill>
              <a:schemeClr val="accent5"/>
            </a:solidFill>
            <a:prstDash val="solid"/>
            <a:miter lim="800000"/>
          </a:ln>
          <a:effectLst/>
        </p:spPr>
      </p:cxn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A61E5CDF-3069-FFF5-3F31-FA6B4BC0C736}"/>
              </a:ext>
            </a:extLst>
          </p:cNvPr>
          <p:cNvSpPr txBox="1">
            <a:spLocks/>
          </p:cNvSpPr>
          <p:nvPr/>
        </p:nvSpPr>
        <p:spPr>
          <a:xfrm>
            <a:off x="544369" y="4004746"/>
            <a:ext cx="10926914" cy="698846"/>
          </a:xfrm>
          <a:prstGeom prst="rect">
            <a:avLst/>
          </a:prstGeom>
        </p:spPr>
        <p:txBody>
          <a:bodyPr vert="horz" wrap="square" lIns="35770" tIns="0" rIns="3577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8642">
              <a:spcBef>
                <a:spcPts val="199"/>
              </a:spcBef>
              <a:spcAft>
                <a:spcPts val="0"/>
              </a:spcAft>
              <a:defRPr/>
            </a:pPr>
            <a:r>
              <a:rPr lang="en-US" sz="1591" dirty="0">
                <a:solidFill>
                  <a:srgbClr val="EF7B5B"/>
                </a:solidFill>
                <a:latin typeface="BNPP Sans" panose="02000000000000000000" charset="0"/>
              </a:rPr>
              <a:t>The choice of an Operational leasing provider remains primarily driven by competitiveness and service care</a:t>
            </a:r>
          </a:p>
          <a:p>
            <a:pPr lvl="3" defTabSz="908642">
              <a:spcBef>
                <a:spcPts val="199"/>
              </a:spcBef>
              <a:defRPr/>
            </a:pPr>
            <a:r>
              <a:rPr lang="en-US" sz="1591" dirty="0">
                <a:solidFill>
                  <a:srgbClr val="EF7B5B"/>
                </a:solidFill>
                <a:latin typeface="BNPP Sans" panose="02000000000000000000" charset="0"/>
              </a:rPr>
              <a:t>88% 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of companies quote competitiveness among their choice criteria, followed by service care (82%), reputation (79%) and expert advice (75%), while digital capacity (54%) remains more secondary.</a:t>
            </a:r>
          </a:p>
        </p:txBody>
      </p:sp>
    </p:spTree>
    <p:extLst>
      <p:ext uri="{BB962C8B-B14F-4D97-AF65-F5344CB8AC3E}">
        <p14:creationId xmlns:p14="http://schemas.microsoft.com/office/powerpoint/2010/main" val="2395263512"/>
      </p:ext>
    </p:extLst>
  </p:cSld>
  <p:clrMapOvr>
    <a:masterClrMapping/>
  </p:clrMapOvr>
</p:sld>
</file>

<file path=ppt/theme/theme1.xml><?xml version="1.0" encoding="utf-8"?>
<a:theme xmlns:a="http://schemas.openxmlformats.org/drawingml/2006/main" name="1_BNPP-ENG-16-9">
  <a:themeElements>
    <a:clrScheme name="Custom 11">
      <a:dk1>
        <a:srgbClr val="000000"/>
      </a:dk1>
      <a:lt1>
        <a:srgbClr val="FFFFFF"/>
      </a:lt1>
      <a:dk2>
        <a:srgbClr val="00915A"/>
      </a:dk2>
      <a:lt2>
        <a:srgbClr val="78848A"/>
      </a:lt2>
      <a:accent1>
        <a:srgbClr val="00AB8E"/>
      </a:accent1>
      <a:accent2>
        <a:srgbClr val="00685E"/>
      </a:accent2>
      <a:accent3>
        <a:srgbClr val="A3C439"/>
      </a:accent3>
      <a:accent4>
        <a:srgbClr val="52CDC5"/>
      </a:accent4>
      <a:accent5>
        <a:srgbClr val="EF7B5B"/>
      </a:accent5>
      <a:accent6>
        <a:srgbClr val="56B4C0"/>
      </a:accent6>
      <a:hlink>
        <a:srgbClr val="00915A"/>
      </a:hlink>
      <a:folHlink>
        <a:srgbClr val="BA3075"/>
      </a:folHlink>
    </a:clrScheme>
    <a:fontScheme name="BNP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>
          <a:noFill/>
        </a:ln>
      </a:spPr>
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normAutofit/>
      </a:bodyPr>
      <a:lstStyle>
        <a:defPPr defTabSz="1085415">
          <a:defRPr sz="6600" dirty="0" smtClean="0">
            <a:solidFill>
              <a:srgbClr val="FFFFFF"/>
            </a:solidFill>
            <a:latin typeface="BNPP Sans Condensed ExtraBold" pitchFamily="50" charset="0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BNPP-ENG-16-9">
  <a:themeElements>
    <a:clrScheme name="Custom 11">
      <a:dk1>
        <a:srgbClr val="000000"/>
      </a:dk1>
      <a:lt1>
        <a:srgbClr val="FFFFFF"/>
      </a:lt1>
      <a:dk2>
        <a:srgbClr val="00915A"/>
      </a:dk2>
      <a:lt2>
        <a:srgbClr val="78848A"/>
      </a:lt2>
      <a:accent1>
        <a:srgbClr val="00AB8E"/>
      </a:accent1>
      <a:accent2>
        <a:srgbClr val="00685E"/>
      </a:accent2>
      <a:accent3>
        <a:srgbClr val="A3C439"/>
      </a:accent3>
      <a:accent4>
        <a:srgbClr val="52CDC5"/>
      </a:accent4>
      <a:accent5>
        <a:srgbClr val="EF7B5B"/>
      </a:accent5>
      <a:accent6>
        <a:srgbClr val="56B4C0"/>
      </a:accent6>
      <a:hlink>
        <a:srgbClr val="00915A"/>
      </a:hlink>
      <a:folHlink>
        <a:srgbClr val="BA3075"/>
      </a:folHlink>
    </a:clrScheme>
    <a:fontScheme name="BNP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>
          <a:noFill/>
        </a:ln>
      </a:spPr>
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normAutofit/>
      </a:bodyPr>
      <a:lstStyle>
        <a:defPPr defTabSz="1085415">
          <a:defRPr sz="6600" dirty="0" smtClean="0">
            <a:solidFill>
              <a:srgbClr val="FFFFFF"/>
            </a:solidFill>
            <a:latin typeface="BNPP Sans Condensed ExtraBold" pitchFamily="50" charset="0"/>
            <a:cs typeface="Arial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3_BNPP-ENG-16-9">
  <a:themeElements>
    <a:clrScheme name="Custom 11">
      <a:dk1>
        <a:srgbClr val="000000"/>
      </a:dk1>
      <a:lt1>
        <a:srgbClr val="FFFFFF"/>
      </a:lt1>
      <a:dk2>
        <a:srgbClr val="00915A"/>
      </a:dk2>
      <a:lt2>
        <a:srgbClr val="78848A"/>
      </a:lt2>
      <a:accent1>
        <a:srgbClr val="00AB8E"/>
      </a:accent1>
      <a:accent2>
        <a:srgbClr val="00685E"/>
      </a:accent2>
      <a:accent3>
        <a:srgbClr val="A3C439"/>
      </a:accent3>
      <a:accent4>
        <a:srgbClr val="52CDC5"/>
      </a:accent4>
      <a:accent5>
        <a:srgbClr val="EF7B5B"/>
      </a:accent5>
      <a:accent6>
        <a:srgbClr val="56B4C0"/>
      </a:accent6>
      <a:hlink>
        <a:srgbClr val="00915A"/>
      </a:hlink>
      <a:folHlink>
        <a:srgbClr val="BA3075"/>
      </a:folHlink>
    </a:clrScheme>
    <a:fontScheme name="BNP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>
          <a:noFill/>
        </a:ln>
      </a:spPr>
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normAutofit/>
      </a:bodyPr>
      <a:lstStyle>
        <a:defPPr defTabSz="1085415">
          <a:defRPr sz="6600" dirty="0" smtClean="0">
            <a:solidFill>
              <a:srgbClr val="FFFFFF"/>
            </a:solidFill>
            <a:latin typeface="BNPP Sans Condensed ExtraBold" pitchFamily="50" charset="0"/>
            <a:cs typeface="Arial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6_BNPP-ENG-16-9">
  <a:themeElements>
    <a:clrScheme name="Custom 11">
      <a:dk1>
        <a:srgbClr val="000000"/>
      </a:dk1>
      <a:lt1>
        <a:srgbClr val="FFFFFF"/>
      </a:lt1>
      <a:dk2>
        <a:srgbClr val="00915A"/>
      </a:dk2>
      <a:lt2>
        <a:srgbClr val="78848A"/>
      </a:lt2>
      <a:accent1>
        <a:srgbClr val="00AB8E"/>
      </a:accent1>
      <a:accent2>
        <a:srgbClr val="00685E"/>
      </a:accent2>
      <a:accent3>
        <a:srgbClr val="A3C439"/>
      </a:accent3>
      <a:accent4>
        <a:srgbClr val="52CDC5"/>
      </a:accent4>
      <a:accent5>
        <a:srgbClr val="EF7B5B"/>
      </a:accent5>
      <a:accent6>
        <a:srgbClr val="56B4C0"/>
      </a:accent6>
      <a:hlink>
        <a:srgbClr val="00915A"/>
      </a:hlink>
      <a:folHlink>
        <a:srgbClr val="BA3075"/>
      </a:folHlink>
    </a:clrScheme>
    <a:fontScheme name="BNP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>
          <a:noFill/>
        </a:ln>
      </a:spPr>
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normAutofit/>
      </a:bodyPr>
      <a:lstStyle>
        <a:defPPr defTabSz="1085415">
          <a:defRPr sz="6600" dirty="0" smtClean="0">
            <a:solidFill>
              <a:srgbClr val="FFFFFF"/>
            </a:solidFill>
            <a:latin typeface="BNPP Sans Condensed ExtraBold" pitchFamily="50" charset="0"/>
            <a:cs typeface="Arial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5_BNPP-ENG-16-9">
  <a:themeElements>
    <a:clrScheme name="Custom 11">
      <a:dk1>
        <a:srgbClr val="000000"/>
      </a:dk1>
      <a:lt1>
        <a:srgbClr val="FFFFFF"/>
      </a:lt1>
      <a:dk2>
        <a:srgbClr val="00915A"/>
      </a:dk2>
      <a:lt2>
        <a:srgbClr val="78848A"/>
      </a:lt2>
      <a:accent1>
        <a:srgbClr val="00AB8E"/>
      </a:accent1>
      <a:accent2>
        <a:srgbClr val="00685E"/>
      </a:accent2>
      <a:accent3>
        <a:srgbClr val="A3C439"/>
      </a:accent3>
      <a:accent4>
        <a:srgbClr val="52CDC5"/>
      </a:accent4>
      <a:accent5>
        <a:srgbClr val="EF7B5B"/>
      </a:accent5>
      <a:accent6>
        <a:srgbClr val="56B4C0"/>
      </a:accent6>
      <a:hlink>
        <a:srgbClr val="00915A"/>
      </a:hlink>
      <a:folHlink>
        <a:srgbClr val="BA3075"/>
      </a:folHlink>
    </a:clrScheme>
    <a:fontScheme name="BNP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>
          <a:noFill/>
        </a:ln>
      </a:spPr>
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normAutofit/>
      </a:bodyPr>
      <a:lstStyle>
        <a:defPPr defTabSz="1085415">
          <a:defRPr sz="6600" dirty="0" smtClean="0">
            <a:solidFill>
              <a:srgbClr val="FFFFFF"/>
            </a:solidFill>
            <a:latin typeface="BNPP Sans Condensed ExtraBold" pitchFamily="50" charset="0"/>
            <a:cs typeface="Arial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4_BNPP-ENG-16-9">
  <a:themeElements>
    <a:clrScheme name="Custom 11">
      <a:dk1>
        <a:srgbClr val="000000"/>
      </a:dk1>
      <a:lt1>
        <a:srgbClr val="FFFFFF"/>
      </a:lt1>
      <a:dk2>
        <a:srgbClr val="00915A"/>
      </a:dk2>
      <a:lt2>
        <a:srgbClr val="78848A"/>
      </a:lt2>
      <a:accent1>
        <a:srgbClr val="00AB8E"/>
      </a:accent1>
      <a:accent2>
        <a:srgbClr val="00685E"/>
      </a:accent2>
      <a:accent3>
        <a:srgbClr val="A3C439"/>
      </a:accent3>
      <a:accent4>
        <a:srgbClr val="52CDC5"/>
      </a:accent4>
      <a:accent5>
        <a:srgbClr val="EF7B5B"/>
      </a:accent5>
      <a:accent6>
        <a:srgbClr val="56B4C0"/>
      </a:accent6>
      <a:hlink>
        <a:srgbClr val="00915A"/>
      </a:hlink>
      <a:folHlink>
        <a:srgbClr val="BA3075"/>
      </a:folHlink>
    </a:clrScheme>
    <a:fontScheme name="BNP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>
          <a:noFill/>
        </a:ln>
      </a:spPr>
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normAutofit/>
      </a:bodyPr>
      <a:lstStyle>
        <a:defPPr defTabSz="1085415">
          <a:defRPr sz="6600" dirty="0" smtClean="0">
            <a:solidFill>
              <a:srgbClr val="FFFFFF"/>
            </a:solidFill>
            <a:latin typeface="BNPP Sans Condensed ExtraBold" pitchFamily="50" charset="0"/>
            <a:cs typeface="Arial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7_BNPP-ENG-16-9">
  <a:themeElements>
    <a:clrScheme name="Custom 11">
      <a:dk1>
        <a:srgbClr val="000000"/>
      </a:dk1>
      <a:lt1>
        <a:srgbClr val="FFFFFF"/>
      </a:lt1>
      <a:dk2>
        <a:srgbClr val="00915A"/>
      </a:dk2>
      <a:lt2>
        <a:srgbClr val="78848A"/>
      </a:lt2>
      <a:accent1>
        <a:srgbClr val="00AB8E"/>
      </a:accent1>
      <a:accent2>
        <a:srgbClr val="00685E"/>
      </a:accent2>
      <a:accent3>
        <a:srgbClr val="A3C439"/>
      </a:accent3>
      <a:accent4>
        <a:srgbClr val="52CDC5"/>
      </a:accent4>
      <a:accent5>
        <a:srgbClr val="EF7B5B"/>
      </a:accent5>
      <a:accent6>
        <a:srgbClr val="56B4C0"/>
      </a:accent6>
      <a:hlink>
        <a:srgbClr val="00915A"/>
      </a:hlink>
      <a:folHlink>
        <a:srgbClr val="BA3075"/>
      </a:folHlink>
    </a:clrScheme>
    <a:fontScheme name="BNP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>
          <a:noFill/>
        </a:ln>
      </a:spPr>
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normAutofit/>
      </a:bodyPr>
      <a:lstStyle>
        <a:defPPr defTabSz="1085415">
          <a:defRPr sz="6600" dirty="0" smtClean="0">
            <a:solidFill>
              <a:srgbClr val="FFFFFF"/>
            </a:solidFill>
            <a:latin typeface="BNPP Sans Condensed ExtraBold" pitchFamily="50" charset="0"/>
            <a:cs typeface="Arial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B2B2"/>
    </a:accent1>
    <a:accent2>
      <a:srgbClr val="BEF0D7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Modèle par défaut">
    <a:majorFont>
      <a:latin typeface="Arial"/>
      <a:ea typeface=""/>
      <a:cs typeface=""/>
    </a:majorFont>
    <a:minorFont>
      <a:latin typeface="Arial"/>
      <a:ea typeface="ヒラギノ角ゴ Pro W3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B2B2"/>
    </a:accent1>
    <a:accent2>
      <a:srgbClr val="BEF0D7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Modèle par défaut">
    <a:majorFont>
      <a:latin typeface="Arial"/>
      <a:ea typeface=""/>
      <a:cs typeface=""/>
    </a:majorFont>
    <a:minorFont>
      <a:latin typeface="Arial"/>
      <a:ea typeface="ヒラギノ角ゴ Pro W3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B2B2"/>
    </a:accent1>
    <a:accent2>
      <a:srgbClr val="BEF0D7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Modèle par défaut">
    <a:majorFont>
      <a:latin typeface="Arial"/>
      <a:ea typeface=""/>
      <a:cs typeface=""/>
    </a:majorFont>
    <a:minorFont>
      <a:latin typeface="Arial"/>
      <a:ea typeface="ヒラギノ角ゴ Pro W3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C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B2B2"/>
    </a:accent1>
    <a:accent2>
      <a:srgbClr val="BEF0D7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Modèle par défaut">
    <a:majorFont>
      <a:latin typeface="Arial"/>
      <a:ea typeface=""/>
      <a:cs typeface=""/>
    </a:majorFont>
    <a:minorFont>
      <a:latin typeface="Arial"/>
      <a:ea typeface="ヒラギノ角ゴ Pro W3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C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B2B2"/>
    </a:accent1>
    <a:accent2>
      <a:srgbClr val="BEF0D7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Modèle par défaut">
    <a:majorFont>
      <a:latin typeface="Arial"/>
      <a:ea typeface=""/>
      <a:cs typeface=""/>
    </a:majorFont>
    <a:minorFont>
      <a:latin typeface="Arial"/>
      <a:ea typeface="ヒラギノ角ゴ Pro W3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C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B2B2"/>
    </a:accent1>
    <a:accent2>
      <a:srgbClr val="BEF0D7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Modèle par défaut">
    <a:majorFont>
      <a:latin typeface="Arial"/>
      <a:ea typeface=""/>
      <a:cs typeface=""/>
    </a:majorFont>
    <a:minorFont>
      <a:latin typeface="Arial"/>
      <a:ea typeface="ヒラギノ角ゴ Pro W3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C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B2B2"/>
    </a:accent1>
    <a:accent2>
      <a:srgbClr val="BEF0D7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Modèle par défaut">
    <a:majorFont>
      <a:latin typeface="Arial"/>
      <a:ea typeface=""/>
      <a:cs typeface=""/>
    </a:majorFont>
    <a:minorFont>
      <a:latin typeface="Arial"/>
      <a:ea typeface="ヒラギノ角ゴ Pro W3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C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B2B2"/>
    </a:accent1>
    <a:accent2>
      <a:srgbClr val="BEF0D7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Modèle par défaut">
    <a:majorFont>
      <a:latin typeface="Arial"/>
      <a:ea typeface=""/>
      <a:cs typeface=""/>
    </a:majorFont>
    <a:minorFont>
      <a:latin typeface="Arial"/>
      <a:ea typeface="ヒラギノ角ゴ Pro W3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C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B2B2"/>
    </a:accent1>
    <a:accent2>
      <a:srgbClr val="BEF0D7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Modèle par défaut">
    <a:majorFont>
      <a:latin typeface="Arial"/>
      <a:ea typeface=""/>
      <a:cs typeface=""/>
    </a:majorFont>
    <a:minorFont>
      <a:latin typeface="Arial"/>
      <a:ea typeface="ヒラギノ角ゴ Pro W3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AD423605FB164CA2CFDA0DF7AB8058" ma:contentTypeVersion="1" ma:contentTypeDescription="Create a new document." ma:contentTypeScope="" ma:versionID="1b42af03ec4855cd9641084d42cde8a4">
  <xsd:schema xmlns:xsd="http://www.w3.org/2001/XMLSchema" xmlns:xs="http://www.w3.org/2001/XMLSchema" xmlns:p="http://schemas.microsoft.com/office/2006/metadata/properties" xmlns:ns2="07d855bf-4eff-40d4-b2d6-9b29397188a6" targetNamespace="http://schemas.microsoft.com/office/2006/metadata/properties" ma:root="true" ma:fieldsID="01b82bd7ea7bb03e5fb3413e006b1e34" ns2:_="">
    <xsd:import namespace="07d855bf-4eff-40d4-b2d6-9b29397188a6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d855bf-4eff-40d4-b2d6-9b29397188a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AFD95B0-1C1A-4A67-A775-C3BB8B482E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d855bf-4eff-40d4-b2d6-9b29397188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648106-13E6-4610-B3E7-DBAC027215C5}">
  <ds:schemaRefs>
    <ds:schemaRef ds:uri="http://purl.org/dc/elements/1.1/"/>
    <ds:schemaRef ds:uri="http://schemas.microsoft.com/office/infopath/2007/PartnerControls"/>
    <ds:schemaRef ds:uri="10acf262-20d5-46de-843a-e19a030dcf6b"/>
    <ds:schemaRef ds:uri="http://schemas.microsoft.com/office/2006/metadata/properties"/>
    <ds:schemaRef ds:uri="http://www.w3.org/XML/1998/namespace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FE999F2-9BAE-4C50-AF69-D4A774971B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</TotalTime>
  <Words>3036</Words>
  <Application>Microsoft Office PowerPoint</Application>
  <PresentationFormat>Custom</PresentationFormat>
  <Paragraphs>287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BNPP Sans Condensed</vt:lpstr>
      <vt:lpstr>Arial</vt:lpstr>
      <vt:lpstr>BNPP Sans Light</vt:lpstr>
      <vt:lpstr>Arial Narrow</vt:lpstr>
      <vt:lpstr>BNPPRounded-ExtraBold</vt:lpstr>
      <vt:lpstr>Georgia</vt:lpstr>
      <vt:lpstr>BNPP Sans Condensed ExtraBold</vt:lpstr>
      <vt:lpstr>BNPPSans</vt:lpstr>
      <vt:lpstr>Wingdings</vt:lpstr>
      <vt:lpstr>BNPPSansCondensed-ExtraBold</vt:lpstr>
      <vt:lpstr>BNPPSans-Bold</vt:lpstr>
      <vt:lpstr>Calibri</vt:lpstr>
      <vt:lpstr>BNPP Sans</vt:lpstr>
      <vt:lpstr>1_BNPP-ENG-16-9</vt:lpstr>
      <vt:lpstr>2_BNPP-ENG-16-9</vt:lpstr>
      <vt:lpstr>3_BNPP-ENG-16-9</vt:lpstr>
      <vt:lpstr>6_BNPP-ENG-16-9</vt:lpstr>
      <vt:lpstr>5_BNPP-ENG-16-9</vt:lpstr>
      <vt:lpstr>4_BNPP-ENG-16-9</vt:lpstr>
      <vt:lpstr>7_BNPP-ENG-16-9</vt:lpstr>
      <vt:lpstr>FLEET AND MOBILITY BAROMETER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</vt:lpstr>
    </vt:vector>
  </TitlesOfParts>
  <Company>BNP Paribas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Claudia Conceicao BAPTISTA</dc:creator>
  <cp:lastModifiedBy>Maria KALLERGI</cp:lastModifiedBy>
  <cp:revision>511</cp:revision>
  <cp:lastPrinted>2015-02-25T12:09:14Z</cp:lastPrinted>
  <dcterms:created xsi:type="dcterms:W3CDTF">2016-04-27T13:12:54Z</dcterms:created>
  <dcterms:modified xsi:type="dcterms:W3CDTF">2025-10-16T13:10:18Z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ontentTypeId">
    <vt:lpwstr>0x01010016AD423605FB164CA2CFDA0DF7AB8058</vt:lpwstr>
  </property>
  <property fmtid="{D5CDD505-2E9C-101B-9397-08002B2CF9AE}" pid="4" name="MSIP_Label_48ed5431-0ab7-4c1b-98f4-d4e50f674d02_Enabled">
    <vt:lpwstr>true</vt:lpwstr>
  </property>
  <property fmtid="{D5CDD505-2E9C-101B-9397-08002B2CF9AE}" pid="5" name="MSIP_Label_48ed5431-0ab7-4c1b-98f4-d4e50f674d02_SetDate">
    <vt:lpwstr>2022-09-21T14:52:10Z</vt:lpwstr>
  </property>
  <property fmtid="{D5CDD505-2E9C-101B-9397-08002B2CF9AE}" pid="6" name="MSIP_Label_48ed5431-0ab7-4c1b-98f4-d4e50f674d02_Method">
    <vt:lpwstr>Privileged</vt:lpwstr>
  </property>
  <property fmtid="{D5CDD505-2E9C-101B-9397-08002B2CF9AE}" pid="7" name="MSIP_Label_48ed5431-0ab7-4c1b-98f4-d4e50f674d02_Name">
    <vt:lpwstr>48ed5431-0ab7-4c1b-98f4-d4e50f674d02</vt:lpwstr>
  </property>
  <property fmtid="{D5CDD505-2E9C-101B-9397-08002B2CF9AE}" pid="8" name="MSIP_Label_48ed5431-0ab7-4c1b-98f4-d4e50f674d02_SiteId">
    <vt:lpwstr>614f9c25-bffa-42c7-86d8-964101f55fa2</vt:lpwstr>
  </property>
  <property fmtid="{D5CDD505-2E9C-101B-9397-08002B2CF9AE}" pid="9" name="MSIP_Label_48ed5431-0ab7-4c1b-98f4-d4e50f674d02_ActionId">
    <vt:lpwstr>fd68a500-bbc3-43b9-8594-6378a7a41bfa</vt:lpwstr>
  </property>
  <property fmtid="{D5CDD505-2E9C-101B-9397-08002B2CF9AE}" pid="10" name="MSIP_Label_48ed5431-0ab7-4c1b-98f4-d4e50f674d02_ContentBits">
    <vt:lpwstr>0</vt:lpwstr>
  </property>
</Properties>
</file>